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3" r:id="rId4"/>
    <p:sldId id="257" r:id="rId5"/>
    <p:sldId id="258" r:id="rId6"/>
    <p:sldId id="259" r:id="rId7"/>
    <p:sldId id="284" r:id="rId8"/>
    <p:sldId id="285" r:id="rId9"/>
    <p:sldId id="271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91" d="100"/>
          <a:sy n="91" d="100"/>
        </p:scale>
        <p:origin x="216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6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3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1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8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7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5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2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3B4A-4645-48D3-8E2C-FD4E543187F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2E758-5533-4B7F-B671-B4F12FA9AA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0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orden-del-sol-HD-color-bro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8" y="521625"/>
            <a:ext cx="2012553" cy="114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1219634" y="214023"/>
            <a:ext cx="7772400" cy="1697615"/>
          </a:xfrm>
        </p:spPr>
        <p:txBody>
          <a:bodyPr/>
          <a:lstStyle/>
          <a:p>
            <a:pPr eaLnBrk="1" hangingPunct="1"/>
            <a:r>
              <a:rPr lang="es-ES" altLang="en-US" sz="1100" dirty="0" smtClean="0"/>
              <a:t>Ejército Argentino</a:t>
            </a:r>
            <a:r>
              <a:rPr lang="es-ES" altLang="en-US" sz="1100" b="1" dirty="0" smtClean="0"/>
              <a:t/>
            </a:r>
            <a:br>
              <a:rPr lang="es-ES" altLang="en-US" sz="1100" b="1" dirty="0" smtClean="0"/>
            </a:br>
            <a:r>
              <a:rPr lang="es-ES" altLang="en-US" sz="1100" b="1" dirty="0" smtClean="0"/>
              <a:t>              </a:t>
            </a:r>
            <a:r>
              <a:rPr lang="es-ES" altLang="en-US" sz="4000" b="1" dirty="0" smtClean="0">
                <a:latin typeface="Edwardian Script ITC" panose="030303020407070D0804" pitchFamily="66" charset="0"/>
              </a:rPr>
              <a:t>Liceo Militar “General Belgrano”</a:t>
            </a:r>
            <a:br>
              <a:rPr lang="es-ES" altLang="en-US" sz="4000" b="1" dirty="0" smtClean="0">
                <a:latin typeface="Edwardian Script ITC" panose="030303020407070D0804" pitchFamily="66" charset="0"/>
              </a:rPr>
            </a:br>
            <a:r>
              <a:rPr lang="es-ES" altLang="en-US" sz="1100" dirty="0" smtClean="0"/>
              <a:t>Área Académica – Primer año “A”</a:t>
            </a:r>
            <a:br>
              <a:rPr lang="es-ES" altLang="en-US" sz="1100" dirty="0" smtClean="0"/>
            </a:br>
            <a:r>
              <a:rPr lang="es-ES" altLang="en-US" sz="1100" dirty="0" smtClean="0"/>
              <a:t/>
            </a:r>
            <a:br>
              <a:rPr lang="es-ES" altLang="en-US" sz="1100" dirty="0" smtClean="0"/>
            </a:br>
            <a:r>
              <a:rPr lang="es-ES" altLang="en-US" sz="1100" dirty="0" smtClean="0"/>
              <a:t/>
            </a:r>
            <a:br>
              <a:rPr lang="es-ES" altLang="en-US" sz="1100" dirty="0" smtClean="0"/>
            </a:br>
            <a:r>
              <a:rPr lang="es-ES" altLang="en-US" sz="1400" dirty="0" smtClean="0"/>
              <a:t> Asignatura: </a:t>
            </a:r>
            <a:r>
              <a:rPr lang="es-ES" altLang="en-US" sz="1400" b="1" i="1" dirty="0" smtClean="0"/>
              <a:t>Geografía I</a:t>
            </a:r>
          </a:p>
        </p:txBody>
      </p:sp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>
          <a:xfrm>
            <a:off x="857250" y="2928938"/>
            <a:ext cx="7215188" cy="1752600"/>
          </a:xfrm>
        </p:spPr>
        <p:txBody>
          <a:bodyPr/>
          <a:lstStyle/>
          <a:p>
            <a:pPr eaLnBrk="1" hangingPunct="1"/>
            <a:r>
              <a:rPr lang="es-E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ciudad de Santa Fe</a:t>
            </a:r>
          </a:p>
          <a:p>
            <a:pPr eaLnBrk="1" hangingPunct="1"/>
            <a:r>
              <a:rPr lang="es-E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Localización, límites, casco antiguo, macrocentro</a:t>
            </a:r>
          </a:p>
          <a:p>
            <a:pPr eaLnBrk="1" hangingPunct="1"/>
            <a:r>
              <a:rPr lang="es-E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urbanas </a:t>
            </a:r>
          </a:p>
        </p:txBody>
      </p:sp>
      <p:sp>
        <p:nvSpPr>
          <p:cNvPr id="7" name="2 Subtítulo"/>
          <p:cNvSpPr txBox="1">
            <a:spLocks/>
          </p:cNvSpPr>
          <p:nvPr/>
        </p:nvSpPr>
        <p:spPr bwMode="auto">
          <a:xfrm>
            <a:off x="1643063" y="5929313"/>
            <a:ext cx="721518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s-ES" altLang="en-US" sz="1400" dirty="0" smtClean="0">
                <a:latin typeface="Arial" panose="020B0604020202020204" pitchFamily="34" charset="0"/>
              </a:rPr>
              <a:t>Santa Fe, octubre de 2025</a:t>
            </a:r>
            <a:endParaRPr lang="es-E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4392" y="126588"/>
            <a:ext cx="4214189" cy="596982"/>
          </a:xfrm>
        </p:spPr>
        <p:txBody>
          <a:bodyPr>
            <a:norm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Imágenes Inundación río Salado 2003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9" y="68195"/>
            <a:ext cx="4584174" cy="3088473"/>
          </a:xfrm>
        </p:spPr>
      </p:pic>
      <p:pic>
        <p:nvPicPr>
          <p:cNvPr id="4" name="Marcador de contenido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" y="3354658"/>
            <a:ext cx="4643561" cy="34862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72" y="3465847"/>
            <a:ext cx="4287609" cy="29588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40" y="693411"/>
            <a:ext cx="4274071" cy="245494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14684" y="3132942"/>
            <a:ext cx="4214189" cy="221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Fuente. El ciudadano &amp; la región. 12-05-2021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715123" y="6440120"/>
            <a:ext cx="4214189" cy="221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Fuente. www.iat.int. FICH-UNL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760970" y="3125539"/>
            <a:ext cx="4214189" cy="221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Fuente. Alestuariodelplata.com.ar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9341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 del río Paraná año 1998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692"/>
            <a:ext cx="9155644" cy="5553185"/>
          </a:xfrm>
        </p:spPr>
      </p:pic>
      <p:sp>
        <p:nvSpPr>
          <p:cNvPr id="6" name="Marcador de contenido 7"/>
          <p:cNvSpPr txBox="1">
            <a:spLocks/>
          </p:cNvSpPr>
          <p:nvPr/>
        </p:nvSpPr>
        <p:spPr>
          <a:xfrm>
            <a:off x="2004226" y="6528512"/>
            <a:ext cx="2694167" cy="22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 histórica de Google </a:t>
            </a:r>
            <a:r>
              <a:rPr lang="es-E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es-E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Diciembre 1998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2444" y="365126"/>
            <a:ext cx="3362905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120" cy="6858000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28650" y="195607"/>
            <a:ext cx="7886700" cy="5279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rgbClr val="FF0000"/>
                </a:solidFill>
              </a:rPr>
              <a:t>Sistema del valle del río Paraná mirando hacia el este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7332924" y="6560228"/>
            <a:ext cx="1660001" cy="29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>
                <a:solidFill>
                  <a:schemeClr val="bg1"/>
                </a:solidFill>
              </a:rPr>
              <a:t>Foto: G. </a:t>
            </a:r>
            <a:r>
              <a:rPr lang="es-ES" sz="1100" dirty="0" err="1" smtClean="0">
                <a:solidFill>
                  <a:schemeClr val="bg1"/>
                </a:solidFill>
              </a:rPr>
              <a:t>Castelao</a:t>
            </a:r>
            <a:r>
              <a:rPr lang="es-ES" sz="1100" dirty="0" smtClean="0">
                <a:solidFill>
                  <a:schemeClr val="bg1"/>
                </a:solidFill>
              </a:rPr>
              <a:t>, 2015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980" y="95417"/>
            <a:ext cx="3753017" cy="519818"/>
          </a:xfrm>
        </p:spPr>
        <p:txBody>
          <a:bodyPr>
            <a:normAutofit/>
          </a:bodyPr>
          <a:lstStyle/>
          <a:p>
            <a:pPr algn="ctr"/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Inundación 2015 – Santa Fe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" y="95416"/>
            <a:ext cx="4898003" cy="367350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" y="3291178"/>
            <a:ext cx="4898003" cy="3499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19" y="715617"/>
            <a:ext cx="4150581" cy="29529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19" y="3668535"/>
            <a:ext cx="4150581" cy="3112936"/>
          </a:xfrm>
          <a:prstGeom prst="rect">
            <a:avLst/>
          </a:prstGeom>
        </p:spPr>
      </p:pic>
      <p:sp>
        <p:nvSpPr>
          <p:cNvPr id="8" name="Marcador de contenido 5"/>
          <p:cNvSpPr txBox="1">
            <a:spLocks/>
          </p:cNvSpPr>
          <p:nvPr/>
        </p:nvSpPr>
        <p:spPr>
          <a:xfrm>
            <a:off x="7332924" y="6560228"/>
            <a:ext cx="1660001" cy="29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>
                <a:solidFill>
                  <a:schemeClr val="bg1"/>
                </a:solidFill>
              </a:rPr>
              <a:t>Fotos: G. </a:t>
            </a:r>
            <a:r>
              <a:rPr lang="es-ES" sz="1100" dirty="0" err="1" smtClean="0">
                <a:solidFill>
                  <a:schemeClr val="bg1"/>
                </a:solidFill>
              </a:rPr>
              <a:t>Castelao</a:t>
            </a:r>
            <a:r>
              <a:rPr lang="es-ES" sz="1100" dirty="0" smtClean="0">
                <a:solidFill>
                  <a:schemeClr val="bg1"/>
                </a:solidFill>
              </a:rPr>
              <a:t>, 2015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9695" y="1649817"/>
            <a:ext cx="3053302" cy="2854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Vulnerabilidad socio-ambiental</a:t>
            </a: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40,08-76,66  Muy alto</a:t>
            </a:r>
          </a:p>
          <a:p>
            <a:pPr marL="0" indent="0">
              <a:buNone/>
            </a:pP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25,30-40,08  Alto</a:t>
            </a:r>
          </a:p>
          <a:p>
            <a:pPr marL="0" indent="0">
              <a:buNone/>
            </a:pP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16,04-25,30  Medio</a:t>
            </a:r>
          </a:p>
          <a:p>
            <a:pPr marL="0" indent="0">
              <a:buNone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12,06-16,04  Bajo</a:t>
            </a:r>
          </a:p>
          <a:p>
            <a:pPr marL="0" indent="0">
              <a:buNone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9,08-12,06   Muy bajo</a:t>
            </a:r>
          </a:p>
          <a:p>
            <a:pPr marL="0" indent="0">
              <a:buNone/>
            </a:pP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Cardoso, M. (2017). </a:t>
            </a:r>
          </a:p>
          <a:p>
            <a:pPr marL="0" indent="0"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ulnerabilidad y peligro de inundación en los distritos Santa Fe, Recreo y Monte Vera. 2010. Fuente: Elaboración propia a partir de datos de INDEC, 2010, IGN.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" y="-35778"/>
            <a:ext cx="5487315" cy="67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5939624" y="2358593"/>
            <a:ext cx="494312" cy="1445517"/>
            <a:chOff x="5939624" y="2358593"/>
            <a:chExt cx="494312" cy="1445517"/>
          </a:xfrm>
        </p:grpSpPr>
        <p:sp>
          <p:nvSpPr>
            <p:cNvPr id="4" name="Rectángulo 3"/>
            <p:cNvSpPr/>
            <p:nvPr/>
          </p:nvSpPr>
          <p:spPr>
            <a:xfrm>
              <a:off x="5939624" y="2358593"/>
              <a:ext cx="485030" cy="2464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939624" y="2653523"/>
              <a:ext cx="485030" cy="24649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5939624" y="2953832"/>
              <a:ext cx="485030" cy="2464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5939624" y="3254146"/>
              <a:ext cx="485030" cy="2464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948906" y="3557620"/>
              <a:ext cx="485030" cy="2464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7374" y="365127"/>
            <a:ext cx="3578087" cy="541322"/>
          </a:xfrm>
        </p:spPr>
        <p:txBody>
          <a:bodyPr>
            <a:noAutofit/>
          </a:bodyPr>
          <a:lstStyle/>
          <a:p>
            <a:pPr algn="ctr"/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Vulnerabilidad territorial y </a:t>
            </a:r>
            <a:b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socio-ambiental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493550" y="4381500"/>
            <a:ext cx="6486525" cy="747713"/>
            <a:chOff x="557" y="117"/>
            <a:chExt cx="10216" cy="1178"/>
          </a:xfrm>
        </p:grpSpPr>
        <p:sp>
          <p:nvSpPr>
            <p:cNvPr id="6" name="Rectangle 34"/>
            <p:cNvSpPr>
              <a:spLocks noChangeArrowheads="1"/>
            </p:cNvSpPr>
            <p:nvPr/>
          </p:nvSpPr>
          <p:spPr bwMode="auto">
            <a:xfrm>
              <a:off x="3636" y="614"/>
              <a:ext cx="1393" cy="127"/>
            </a:xfrm>
            <a:prstGeom prst="rect">
              <a:avLst/>
            </a:prstGeom>
            <a:solidFill>
              <a:srgbClr val="D8D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4956" y="513"/>
              <a:ext cx="20" cy="99"/>
            </a:xfrm>
            <a:prstGeom prst="rect">
              <a:avLst/>
            </a:prstGeom>
            <a:noFill/>
            <a:ln w="1219">
              <a:solidFill>
                <a:srgbClr val="ADAFB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4842" y="612"/>
              <a:ext cx="166" cy="2"/>
            </a:xfrm>
            <a:custGeom>
              <a:avLst/>
              <a:gdLst>
                <a:gd name="T0" fmla="+- 0 4843 4843"/>
                <a:gd name="T1" fmla="*/ T0 w 166"/>
                <a:gd name="T2" fmla="+- 0 5008 4843"/>
                <a:gd name="T3" fmla="*/ T2 w 166"/>
                <a:gd name="T4" fmla="+- 0 4975 4843"/>
                <a:gd name="T5" fmla="*/ T4 w 166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</a:cxnLst>
              <a:rect l="0" t="0" r="r" b="b"/>
              <a:pathLst>
                <a:path w="166">
                  <a:moveTo>
                    <a:pt x="0" y="0"/>
                  </a:moveTo>
                  <a:lnTo>
                    <a:pt x="165" y="0"/>
                  </a:lnTo>
                  <a:lnTo>
                    <a:pt x="132" y="0"/>
                  </a:lnTo>
                </a:path>
              </a:pathLst>
            </a:custGeom>
            <a:noFill/>
            <a:ln w="10160">
              <a:solidFill>
                <a:srgbClr val="5C5B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3690" y="513"/>
              <a:ext cx="21" cy="99"/>
            </a:xfrm>
            <a:prstGeom prst="rect">
              <a:avLst/>
            </a:prstGeom>
            <a:solidFill>
              <a:srgbClr val="AD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3690" y="513"/>
              <a:ext cx="21" cy="99"/>
            </a:xfrm>
            <a:custGeom>
              <a:avLst/>
              <a:gdLst>
                <a:gd name="T0" fmla="+- 0 3691 3691"/>
                <a:gd name="T1" fmla="*/ T0 w 21"/>
                <a:gd name="T2" fmla="+- 0 612 513"/>
                <a:gd name="T3" fmla="*/ 612 h 99"/>
                <a:gd name="T4" fmla="+- 0 3691 3691"/>
                <a:gd name="T5" fmla="*/ T4 w 21"/>
                <a:gd name="T6" fmla="+- 0 513 513"/>
                <a:gd name="T7" fmla="*/ 513 h 99"/>
                <a:gd name="T8" fmla="+- 0 3712 3691"/>
                <a:gd name="T9" fmla="*/ T8 w 21"/>
                <a:gd name="T10" fmla="+- 0 513 513"/>
                <a:gd name="T11" fmla="*/ 513 h 99"/>
                <a:gd name="T12" fmla="+- 0 3712 3691"/>
                <a:gd name="T13" fmla="*/ T12 w 21"/>
                <a:gd name="T14" fmla="+- 0 612 513"/>
                <a:gd name="T15" fmla="*/ 612 h 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" h="99">
                  <a:moveTo>
                    <a:pt x="0" y="99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99"/>
                  </a:lnTo>
                </a:path>
              </a:pathLst>
            </a:custGeom>
            <a:noFill/>
            <a:ln w="1219">
              <a:solidFill>
                <a:srgbClr val="ADAF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29"/>
            <p:cNvSpPr>
              <a:spLocks/>
            </p:cNvSpPr>
            <p:nvPr/>
          </p:nvSpPr>
          <p:spPr bwMode="auto">
            <a:xfrm>
              <a:off x="3642" y="612"/>
              <a:ext cx="1381" cy="129"/>
            </a:xfrm>
            <a:custGeom>
              <a:avLst/>
              <a:gdLst>
                <a:gd name="T0" fmla="+- 0 3823 3643"/>
                <a:gd name="T1" fmla="*/ T0 w 1381"/>
                <a:gd name="T2" fmla="+- 0 612 612"/>
                <a:gd name="T3" fmla="*/ 612 h 129"/>
                <a:gd name="T4" fmla="+- 0 3658 3643"/>
                <a:gd name="T5" fmla="*/ T4 w 1381"/>
                <a:gd name="T6" fmla="+- 0 612 612"/>
                <a:gd name="T7" fmla="*/ 612 h 129"/>
                <a:gd name="T8" fmla="+- 0 5023 3643"/>
                <a:gd name="T9" fmla="*/ T8 w 1381"/>
                <a:gd name="T10" fmla="+- 0 741 612"/>
                <a:gd name="T11" fmla="*/ 741 h 129"/>
                <a:gd name="T12" fmla="+- 0 3643 3643"/>
                <a:gd name="T13" fmla="*/ T12 w 1381"/>
                <a:gd name="T14" fmla="+- 0 741 612"/>
                <a:gd name="T15" fmla="*/ 741 h 1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381" h="129">
                  <a:moveTo>
                    <a:pt x="180" y="0"/>
                  </a:moveTo>
                  <a:lnTo>
                    <a:pt x="15" y="0"/>
                  </a:lnTo>
                  <a:moveTo>
                    <a:pt x="1380" y="129"/>
                  </a:moveTo>
                  <a:lnTo>
                    <a:pt x="0" y="129"/>
                  </a:lnTo>
                </a:path>
              </a:pathLst>
            </a:custGeom>
            <a:noFill/>
            <a:ln w="10160">
              <a:solidFill>
                <a:srgbClr val="5C5B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3823" y="602"/>
              <a:ext cx="1020" cy="22"/>
            </a:xfrm>
            <a:custGeom>
              <a:avLst/>
              <a:gdLst>
                <a:gd name="T0" fmla="+- 0 4503 3823"/>
                <a:gd name="T1" fmla="*/ T0 w 1020"/>
                <a:gd name="T2" fmla="+- 0 603 603"/>
                <a:gd name="T3" fmla="*/ 603 h 22"/>
                <a:gd name="T4" fmla="+- 0 4163 3823"/>
                <a:gd name="T5" fmla="*/ T4 w 1020"/>
                <a:gd name="T6" fmla="+- 0 603 603"/>
                <a:gd name="T7" fmla="*/ 603 h 22"/>
                <a:gd name="T8" fmla="+- 0 3823 3823"/>
                <a:gd name="T9" fmla="*/ T8 w 1020"/>
                <a:gd name="T10" fmla="+- 0 612 603"/>
                <a:gd name="T11" fmla="*/ 612 h 22"/>
                <a:gd name="T12" fmla="+- 0 3823 3823"/>
                <a:gd name="T13" fmla="*/ T12 w 1020"/>
                <a:gd name="T14" fmla="+- 0 616 603"/>
                <a:gd name="T15" fmla="*/ 616 h 22"/>
                <a:gd name="T16" fmla="+- 0 3825 3823"/>
                <a:gd name="T17" fmla="*/ T16 w 1020"/>
                <a:gd name="T18" fmla="+- 0 624 603"/>
                <a:gd name="T19" fmla="*/ 624 h 22"/>
                <a:gd name="T20" fmla="+- 0 4843 3823"/>
                <a:gd name="T21" fmla="*/ T20 w 1020"/>
                <a:gd name="T22" fmla="+- 0 624 603"/>
                <a:gd name="T23" fmla="*/ 624 h 22"/>
                <a:gd name="T24" fmla="+- 0 4843 3823"/>
                <a:gd name="T25" fmla="*/ T24 w 1020"/>
                <a:gd name="T26" fmla="+- 0 612 603"/>
                <a:gd name="T27" fmla="*/ 612 h 22"/>
                <a:gd name="T28" fmla="+- 0 4503 3823"/>
                <a:gd name="T29" fmla="*/ T28 w 1020"/>
                <a:gd name="T30" fmla="+- 0 603 603"/>
                <a:gd name="T31" fmla="*/ 603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020" h="22">
                  <a:moveTo>
                    <a:pt x="680" y="0"/>
                  </a:moveTo>
                  <a:lnTo>
                    <a:pt x="340" y="0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1020" y="21"/>
                  </a:lnTo>
                  <a:lnTo>
                    <a:pt x="1020" y="9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C5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7"/>
            <p:cNvSpPr>
              <a:spLocks/>
            </p:cNvSpPr>
            <p:nvPr/>
          </p:nvSpPr>
          <p:spPr bwMode="auto">
            <a:xfrm>
              <a:off x="3823" y="602"/>
              <a:ext cx="1020" cy="22"/>
            </a:xfrm>
            <a:custGeom>
              <a:avLst/>
              <a:gdLst>
                <a:gd name="T0" fmla="+- 0 4503 3823"/>
                <a:gd name="T1" fmla="*/ T0 w 1020"/>
                <a:gd name="T2" fmla="+- 0 603 603"/>
                <a:gd name="T3" fmla="*/ 603 h 22"/>
                <a:gd name="T4" fmla="+- 0 4163 3823"/>
                <a:gd name="T5" fmla="*/ T4 w 1020"/>
                <a:gd name="T6" fmla="+- 0 603 603"/>
                <a:gd name="T7" fmla="*/ 603 h 22"/>
                <a:gd name="T8" fmla="+- 0 3823 3823"/>
                <a:gd name="T9" fmla="*/ T8 w 1020"/>
                <a:gd name="T10" fmla="+- 0 612 603"/>
                <a:gd name="T11" fmla="*/ 612 h 22"/>
                <a:gd name="T12" fmla="+- 0 3823 3823"/>
                <a:gd name="T13" fmla="*/ T12 w 1020"/>
                <a:gd name="T14" fmla="+- 0 616 603"/>
                <a:gd name="T15" fmla="*/ 616 h 22"/>
                <a:gd name="T16" fmla="+- 0 3825 3823"/>
                <a:gd name="T17" fmla="*/ T16 w 1020"/>
                <a:gd name="T18" fmla="+- 0 624 603"/>
                <a:gd name="T19" fmla="*/ 624 h 22"/>
                <a:gd name="T20" fmla="+- 0 4843 3823"/>
                <a:gd name="T21" fmla="*/ T20 w 1020"/>
                <a:gd name="T22" fmla="+- 0 624 603"/>
                <a:gd name="T23" fmla="*/ 624 h 22"/>
                <a:gd name="T24" fmla="+- 0 4843 3823"/>
                <a:gd name="T25" fmla="*/ T24 w 1020"/>
                <a:gd name="T26" fmla="+- 0 612 603"/>
                <a:gd name="T27" fmla="*/ 612 h 22"/>
                <a:gd name="T28" fmla="+- 0 4503 3823"/>
                <a:gd name="T29" fmla="*/ T28 w 1020"/>
                <a:gd name="T30" fmla="+- 0 603 603"/>
                <a:gd name="T31" fmla="*/ 603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020" h="22">
                  <a:moveTo>
                    <a:pt x="680" y="0"/>
                  </a:moveTo>
                  <a:lnTo>
                    <a:pt x="340" y="0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1020" y="21"/>
                  </a:lnTo>
                  <a:lnTo>
                    <a:pt x="1020" y="9"/>
                  </a:lnTo>
                  <a:lnTo>
                    <a:pt x="680" y="0"/>
                  </a:lnTo>
                  <a:close/>
                </a:path>
              </a:pathLst>
            </a:custGeom>
            <a:noFill/>
            <a:ln w="5080">
              <a:solidFill>
                <a:srgbClr val="5C5B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26"/>
            <p:cNvSpPr>
              <a:spLocks/>
            </p:cNvSpPr>
            <p:nvPr/>
          </p:nvSpPr>
          <p:spPr bwMode="auto">
            <a:xfrm>
              <a:off x="566" y="762"/>
              <a:ext cx="6442" cy="186"/>
            </a:xfrm>
            <a:custGeom>
              <a:avLst/>
              <a:gdLst>
                <a:gd name="T0" fmla="+- 0 1589 567"/>
                <a:gd name="T1" fmla="*/ T0 w 6442"/>
                <a:gd name="T2" fmla="+- 0 783 763"/>
                <a:gd name="T3" fmla="*/ 783 h 186"/>
                <a:gd name="T4" fmla="+- 0 1523 567"/>
                <a:gd name="T5" fmla="*/ T4 w 6442"/>
                <a:gd name="T6" fmla="+- 0 783 763"/>
                <a:gd name="T7" fmla="*/ 783 h 186"/>
                <a:gd name="T8" fmla="+- 0 1608 567"/>
                <a:gd name="T9" fmla="*/ T8 w 6442"/>
                <a:gd name="T10" fmla="+- 0 860 763"/>
                <a:gd name="T11" fmla="*/ 860 h 186"/>
                <a:gd name="T12" fmla="+- 0 2109 567"/>
                <a:gd name="T13" fmla="*/ T12 w 6442"/>
                <a:gd name="T14" fmla="+- 0 948 763"/>
                <a:gd name="T15" fmla="*/ 948 h 186"/>
                <a:gd name="T16" fmla="+- 0 2635 567"/>
                <a:gd name="T17" fmla="*/ T16 w 6442"/>
                <a:gd name="T18" fmla="+- 0 937 763"/>
                <a:gd name="T19" fmla="*/ 937 h 186"/>
                <a:gd name="T20" fmla="+- 0 3359 567"/>
                <a:gd name="T21" fmla="*/ T20 w 6442"/>
                <a:gd name="T22" fmla="+- 0 893 763"/>
                <a:gd name="T23" fmla="*/ 893 h 186"/>
                <a:gd name="T24" fmla="+- 0 3541 567"/>
                <a:gd name="T25" fmla="*/ T24 w 6442"/>
                <a:gd name="T26" fmla="+- 0 845 763"/>
                <a:gd name="T27" fmla="*/ 845 h 186"/>
                <a:gd name="T28" fmla="+- 0 3627 567"/>
                <a:gd name="T29" fmla="*/ T28 w 6442"/>
                <a:gd name="T30" fmla="+- 0 825 763"/>
                <a:gd name="T31" fmla="*/ 825 h 186"/>
                <a:gd name="T32" fmla="+- 0 6855 567"/>
                <a:gd name="T33" fmla="*/ T32 w 6442"/>
                <a:gd name="T34" fmla="+- 0 825 763"/>
                <a:gd name="T35" fmla="*/ 825 h 186"/>
                <a:gd name="T36" fmla="+- 0 6861 567"/>
                <a:gd name="T37" fmla="*/ T36 w 6442"/>
                <a:gd name="T38" fmla="+- 0 822 763"/>
                <a:gd name="T39" fmla="*/ 822 h 186"/>
                <a:gd name="T40" fmla="+- 0 6886 567"/>
                <a:gd name="T41" fmla="*/ T40 w 6442"/>
                <a:gd name="T42" fmla="+- 0 814 763"/>
                <a:gd name="T43" fmla="*/ 814 h 186"/>
                <a:gd name="T44" fmla="+- 0 6922 567"/>
                <a:gd name="T45" fmla="*/ T44 w 6442"/>
                <a:gd name="T46" fmla="+- 0 814 763"/>
                <a:gd name="T47" fmla="*/ 814 h 186"/>
                <a:gd name="T48" fmla="+- 0 6931 567"/>
                <a:gd name="T49" fmla="*/ T48 w 6442"/>
                <a:gd name="T50" fmla="+- 0 806 763"/>
                <a:gd name="T51" fmla="*/ 806 h 186"/>
                <a:gd name="T52" fmla="+- 0 1671 567"/>
                <a:gd name="T53" fmla="*/ T52 w 6442"/>
                <a:gd name="T54" fmla="+- 0 806 763"/>
                <a:gd name="T55" fmla="*/ 806 h 186"/>
                <a:gd name="T56" fmla="+- 0 1589 567"/>
                <a:gd name="T57" fmla="*/ T56 w 6442"/>
                <a:gd name="T58" fmla="+- 0 783 763"/>
                <a:gd name="T59" fmla="*/ 783 h 186"/>
                <a:gd name="T60" fmla="+- 0 6855 567"/>
                <a:gd name="T61" fmla="*/ T60 w 6442"/>
                <a:gd name="T62" fmla="+- 0 825 763"/>
                <a:gd name="T63" fmla="*/ 825 h 186"/>
                <a:gd name="T64" fmla="+- 0 3627 567"/>
                <a:gd name="T65" fmla="*/ T64 w 6442"/>
                <a:gd name="T66" fmla="+- 0 825 763"/>
                <a:gd name="T67" fmla="*/ 825 h 186"/>
                <a:gd name="T68" fmla="+- 0 3627 567"/>
                <a:gd name="T69" fmla="*/ T68 w 6442"/>
                <a:gd name="T70" fmla="+- 0 841 763"/>
                <a:gd name="T71" fmla="*/ 841 h 186"/>
                <a:gd name="T72" fmla="+- 0 5033 567"/>
                <a:gd name="T73" fmla="*/ T72 w 6442"/>
                <a:gd name="T74" fmla="+- 0 841 763"/>
                <a:gd name="T75" fmla="*/ 841 h 186"/>
                <a:gd name="T76" fmla="+- 0 5075 567"/>
                <a:gd name="T77" fmla="*/ T76 w 6442"/>
                <a:gd name="T78" fmla="+- 0 879 763"/>
                <a:gd name="T79" fmla="*/ 879 h 186"/>
                <a:gd name="T80" fmla="+- 0 6146 567"/>
                <a:gd name="T81" fmla="*/ T80 w 6442"/>
                <a:gd name="T82" fmla="+- 0 879 763"/>
                <a:gd name="T83" fmla="*/ 879 h 186"/>
                <a:gd name="T84" fmla="+- 0 6538 567"/>
                <a:gd name="T85" fmla="*/ T84 w 6442"/>
                <a:gd name="T86" fmla="+- 0 941 763"/>
                <a:gd name="T87" fmla="*/ 941 h 186"/>
                <a:gd name="T88" fmla="+- 0 7008 567"/>
                <a:gd name="T89" fmla="*/ T88 w 6442"/>
                <a:gd name="T90" fmla="+- 0 941 763"/>
                <a:gd name="T91" fmla="*/ 941 h 186"/>
                <a:gd name="T92" fmla="+- 0 7008 567"/>
                <a:gd name="T93" fmla="*/ T92 w 6442"/>
                <a:gd name="T94" fmla="+- 0 875 763"/>
                <a:gd name="T95" fmla="*/ 875 h 186"/>
                <a:gd name="T96" fmla="+- 0 6849 567"/>
                <a:gd name="T97" fmla="*/ T96 w 6442"/>
                <a:gd name="T98" fmla="+- 0 875 763"/>
                <a:gd name="T99" fmla="*/ 875 h 186"/>
                <a:gd name="T100" fmla="+- 0 6806 567"/>
                <a:gd name="T101" fmla="*/ T100 w 6442"/>
                <a:gd name="T102" fmla="+- 0 873 763"/>
                <a:gd name="T103" fmla="*/ 873 h 186"/>
                <a:gd name="T104" fmla="+- 0 6808 567"/>
                <a:gd name="T105" fmla="*/ T104 w 6442"/>
                <a:gd name="T106" fmla="+- 0 856 763"/>
                <a:gd name="T107" fmla="*/ 856 h 186"/>
                <a:gd name="T108" fmla="+- 0 6855 567"/>
                <a:gd name="T109" fmla="*/ T108 w 6442"/>
                <a:gd name="T110" fmla="+- 0 825 763"/>
                <a:gd name="T111" fmla="*/ 825 h 186"/>
                <a:gd name="T112" fmla="+- 0 6853 567"/>
                <a:gd name="T113" fmla="*/ T112 w 6442"/>
                <a:gd name="T114" fmla="+- 0 842 763"/>
                <a:gd name="T115" fmla="*/ 842 h 186"/>
                <a:gd name="T116" fmla="+- 0 6845 567"/>
                <a:gd name="T117" fmla="*/ T116 w 6442"/>
                <a:gd name="T118" fmla="+- 0 856 763"/>
                <a:gd name="T119" fmla="*/ 856 h 186"/>
                <a:gd name="T120" fmla="+- 0 6849 567"/>
                <a:gd name="T121" fmla="*/ T120 w 6442"/>
                <a:gd name="T122" fmla="+- 0 875 763"/>
                <a:gd name="T123" fmla="*/ 875 h 186"/>
                <a:gd name="T124" fmla="+- 0 7008 567"/>
                <a:gd name="T125" fmla="*/ T124 w 6442"/>
                <a:gd name="T126" fmla="+- 0 875 763"/>
                <a:gd name="T127" fmla="*/ 875 h 186"/>
                <a:gd name="T128" fmla="+- 0 7008 567"/>
                <a:gd name="T129" fmla="*/ T128 w 6442"/>
                <a:gd name="T130" fmla="+- 0 853 763"/>
                <a:gd name="T131" fmla="*/ 853 h 186"/>
                <a:gd name="T132" fmla="+- 0 6908 567"/>
                <a:gd name="T133" fmla="*/ T132 w 6442"/>
                <a:gd name="T134" fmla="+- 0 853 763"/>
                <a:gd name="T135" fmla="*/ 853 h 186"/>
                <a:gd name="T136" fmla="+- 0 6876 567"/>
                <a:gd name="T137" fmla="*/ T136 w 6442"/>
                <a:gd name="T138" fmla="+- 0 851 763"/>
                <a:gd name="T139" fmla="*/ 851 h 186"/>
                <a:gd name="T140" fmla="+- 0 6853 567"/>
                <a:gd name="T141" fmla="*/ T140 w 6442"/>
                <a:gd name="T142" fmla="+- 0 842 763"/>
                <a:gd name="T143" fmla="*/ 842 h 186"/>
                <a:gd name="T144" fmla="+- 0 7008 567"/>
                <a:gd name="T145" fmla="*/ T144 w 6442"/>
                <a:gd name="T146" fmla="+- 0 806 763"/>
                <a:gd name="T147" fmla="*/ 806 h 186"/>
                <a:gd name="T148" fmla="+- 0 6967 567"/>
                <a:gd name="T149" fmla="*/ T148 w 6442"/>
                <a:gd name="T150" fmla="+- 0 806 763"/>
                <a:gd name="T151" fmla="*/ 806 h 186"/>
                <a:gd name="T152" fmla="+- 0 6956 567"/>
                <a:gd name="T153" fmla="*/ T152 w 6442"/>
                <a:gd name="T154" fmla="+- 0 837 763"/>
                <a:gd name="T155" fmla="*/ 837 h 186"/>
                <a:gd name="T156" fmla="+- 0 6936 567"/>
                <a:gd name="T157" fmla="*/ T156 w 6442"/>
                <a:gd name="T158" fmla="+- 0 848 763"/>
                <a:gd name="T159" fmla="*/ 848 h 186"/>
                <a:gd name="T160" fmla="+- 0 6908 567"/>
                <a:gd name="T161" fmla="*/ T160 w 6442"/>
                <a:gd name="T162" fmla="+- 0 853 763"/>
                <a:gd name="T163" fmla="*/ 853 h 186"/>
                <a:gd name="T164" fmla="+- 0 7008 567"/>
                <a:gd name="T165" fmla="*/ T164 w 6442"/>
                <a:gd name="T166" fmla="+- 0 853 763"/>
                <a:gd name="T167" fmla="*/ 853 h 186"/>
                <a:gd name="T168" fmla="+- 0 7008 567"/>
                <a:gd name="T169" fmla="*/ T168 w 6442"/>
                <a:gd name="T170" fmla="+- 0 809 763"/>
                <a:gd name="T171" fmla="*/ 809 h 186"/>
                <a:gd name="T172" fmla="+- 0 7008 567"/>
                <a:gd name="T173" fmla="*/ T172 w 6442"/>
                <a:gd name="T174" fmla="+- 0 806 763"/>
                <a:gd name="T175" fmla="*/ 806 h 186"/>
                <a:gd name="T176" fmla="+- 0 6922 567"/>
                <a:gd name="T177" fmla="*/ T176 w 6442"/>
                <a:gd name="T178" fmla="+- 0 814 763"/>
                <a:gd name="T179" fmla="*/ 814 h 186"/>
                <a:gd name="T180" fmla="+- 0 6886 567"/>
                <a:gd name="T181" fmla="*/ T180 w 6442"/>
                <a:gd name="T182" fmla="+- 0 814 763"/>
                <a:gd name="T183" fmla="*/ 814 h 186"/>
                <a:gd name="T184" fmla="+- 0 6910 567"/>
                <a:gd name="T185" fmla="*/ T184 w 6442"/>
                <a:gd name="T186" fmla="+- 0 823 763"/>
                <a:gd name="T187" fmla="*/ 823 h 186"/>
                <a:gd name="T188" fmla="+- 0 6922 567"/>
                <a:gd name="T189" fmla="*/ T188 w 6442"/>
                <a:gd name="T190" fmla="+- 0 814 763"/>
                <a:gd name="T191" fmla="*/ 814 h 186"/>
                <a:gd name="T192" fmla="+- 0 1516 567"/>
                <a:gd name="T193" fmla="*/ T192 w 6442"/>
                <a:gd name="T194" fmla="+- 0 763 763"/>
                <a:gd name="T195" fmla="*/ 763 h 186"/>
                <a:gd name="T196" fmla="+- 0 567 567"/>
                <a:gd name="T197" fmla="*/ T196 w 6442"/>
                <a:gd name="T198" fmla="+- 0 763 763"/>
                <a:gd name="T199" fmla="*/ 763 h 186"/>
                <a:gd name="T200" fmla="+- 0 567 567"/>
                <a:gd name="T201" fmla="*/ T200 w 6442"/>
                <a:gd name="T202" fmla="+- 0 785 763"/>
                <a:gd name="T203" fmla="*/ 785 h 186"/>
                <a:gd name="T204" fmla="+- 0 1358 567"/>
                <a:gd name="T205" fmla="*/ T204 w 6442"/>
                <a:gd name="T206" fmla="+- 0 785 763"/>
                <a:gd name="T207" fmla="*/ 785 h 186"/>
                <a:gd name="T208" fmla="+- 0 1358 567"/>
                <a:gd name="T209" fmla="*/ T208 w 6442"/>
                <a:gd name="T210" fmla="+- 0 783 763"/>
                <a:gd name="T211" fmla="*/ 783 h 186"/>
                <a:gd name="T212" fmla="+- 0 1589 567"/>
                <a:gd name="T213" fmla="*/ T212 w 6442"/>
                <a:gd name="T214" fmla="+- 0 783 763"/>
                <a:gd name="T215" fmla="*/ 783 h 186"/>
                <a:gd name="T216" fmla="+- 0 1516 567"/>
                <a:gd name="T217" fmla="*/ T216 w 6442"/>
                <a:gd name="T218" fmla="+- 0 763 763"/>
                <a:gd name="T219" fmla="*/ 763 h 1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6442" h="186">
                  <a:moveTo>
                    <a:pt x="1022" y="20"/>
                  </a:moveTo>
                  <a:lnTo>
                    <a:pt x="956" y="20"/>
                  </a:lnTo>
                  <a:lnTo>
                    <a:pt x="1041" y="97"/>
                  </a:lnTo>
                  <a:lnTo>
                    <a:pt x="1542" y="185"/>
                  </a:lnTo>
                  <a:lnTo>
                    <a:pt x="2068" y="174"/>
                  </a:lnTo>
                  <a:lnTo>
                    <a:pt x="2792" y="130"/>
                  </a:lnTo>
                  <a:lnTo>
                    <a:pt x="2974" y="82"/>
                  </a:lnTo>
                  <a:lnTo>
                    <a:pt x="3060" y="62"/>
                  </a:lnTo>
                  <a:lnTo>
                    <a:pt x="6288" y="62"/>
                  </a:lnTo>
                  <a:lnTo>
                    <a:pt x="6294" y="59"/>
                  </a:lnTo>
                  <a:lnTo>
                    <a:pt x="6319" y="51"/>
                  </a:lnTo>
                  <a:lnTo>
                    <a:pt x="6355" y="51"/>
                  </a:lnTo>
                  <a:lnTo>
                    <a:pt x="6364" y="43"/>
                  </a:lnTo>
                  <a:lnTo>
                    <a:pt x="1104" y="43"/>
                  </a:lnTo>
                  <a:lnTo>
                    <a:pt x="1022" y="20"/>
                  </a:lnTo>
                  <a:close/>
                  <a:moveTo>
                    <a:pt x="6288" y="62"/>
                  </a:moveTo>
                  <a:lnTo>
                    <a:pt x="3060" y="62"/>
                  </a:lnTo>
                  <a:lnTo>
                    <a:pt x="3060" y="78"/>
                  </a:lnTo>
                  <a:lnTo>
                    <a:pt x="4466" y="78"/>
                  </a:lnTo>
                  <a:lnTo>
                    <a:pt x="4508" y="116"/>
                  </a:lnTo>
                  <a:lnTo>
                    <a:pt x="5579" y="116"/>
                  </a:lnTo>
                  <a:lnTo>
                    <a:pt x="5971" y="178"/>
                  </a:lnTo>
                  <a:lnTo>
                    <a:pt x="6441" y="178"/>
                  </a:lnTo>
                  <a:lnTo>
                    <a:pt x="6441" y="112"/>
                  </a:lnTo>
                  <a:lnTo>
                    <a:pt x="6282" y="112"/>
                  </a:lnTo>
                  <a:lnTo>
                    <a:pt x="6239" y="110"/>
                  </a:lnTo>
                  <a:lnTo>
                    <a:pt x="6241" y="93"/>
                  </a:lnTo>
                  <a:lnTo>
                    <a:pt x="6288" y="62"/>
                  </a:lnTo>
                  <a:close/>
                  <a:moveTo>
                    <a:pt x="6286" y="79"/>
                  </a:moveTo>
                  <a:lnTo>
                    <a:pt x="6278" y="93"/>
                  </a:lnTo>
                  <a:lnTo>
                    <a:pt x="6282" y="112"/>
                  </a:lnTo>
                  <a:lnTo>
                    <a:pt x="6441" y="112"/>
                  </a:lnTo>
                  <a:lnTo>
                    <a:pt x="6441" y="90"/>
                  </a:lnTo>
                  <a:lnTo>
                    <a:pt x="6341" y="90"/>
                  </a:lnTo>
                  <a:lnTo>
                    <a:pt x="6309" y="88"/>
                  </a:lnTo>
                  <a:lnTo>
                    <a:pt x="6286" y="79"/>
                  </a:lnTo>
                  <a:close/>
                  <a:moveTo>
                    <a:pt x="6441" y="43"/>
                  </a:moveTo>
                  <a:lnTo>
                    <a:pt x="6400" y="43"/>
                  </a:lnTo>
                  <a:lnTo>
                    <a:pt x="6389" y="74"/>
                  </a:lnTo>
                  <a:lnTo>
                    <a:pt x="6369" y="85"/>
                  </a:lnTo>
                  <a:lnTo>
                    <a:pt x="6341" y="90"/>
                  </a:lnTo>
                  <a:lnTo>
                    <a:pt x="6441" y="90"/>
                  </a:lnTo>
                  <a:lnTo>
                    <a:pt x="6441" y="46"/>
                  </a:lnTo>
                  <a:lnTo>
                    <a:pt x="6441" y="43"/>
                  </a:lnTo>
                  <a:close/>
                  <a:moveTo>
                    <a:pt x="6355" y="51"/>
                  </a:moveTo>
                  <a:lnTo>
                    <a:pt x="6319" y="51"/>
                  </a:lnTo>
                  <a:lnTo>
                    <a:pt x="6343" y="60"/>
                  </a:lnTo>
                  <a:lnTo>
                    <a:pt x="6355" y="51"/>
                  </a:lnTo>
                  <a:close/>
                  <a:moveTo>
                    <a:pt x="949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91" y="22"/>
                  </a:lnTo>
                  <a:lnTo>
                    <a:pt x="791" y="20"/>
                  </a:lnTo>
                  <a:lnTo>
                    <a:pt x="1022" y="20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80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25"/>
            <p:cNvSpPr>
              <a:spLocks/>
            </p:cNvSpPr>
            <p:nvPr/>
          </p:nvSpPr>
          <p:spPr bwMode="auto">
            <a:xfrm>
              <a:off x="566" y="762"/>
              <a:ext cx="6442" cy="186"/>
            </a:xfrm>
            <a:custGeom>
              <a:avLst/>
              <a:gdLst>
                <a:gd name="T0" fmla="+- 0 7008 567"/>
                <a:gd name="T1" fmla="*/ T0 w 6442"/>
                <a:gd name="T2" fmla="+- 0 809 763"/>
                <a:gd name="T3" fmla="*/ 809 h 186"/>
                <a:gd name="T4" fmla="+- 0 7008 567"/>
                <a:gd name="T5" fmla="*/ T4 w 6442"/>
                <a:gd name="T6" fmla="+- 0 941 763"/>
                <a:gd name="T7" fmla="*/ 941 h 186"/>
                <a:gd name="T8" fmla="+- 0 6538 567"/>
                <a:gd name="T9" fmla="*/ T8 w 6442"/>
                <a:gd name="T10" fmla="+- 0 941 763"/>
                <a:gd name="T11" fmla="*/ 941 h 186"/>
                <a:gd name="T12" fmla="+- 0 6146 567"/>
                <a:gd name="T13" fmla="*/ T12 w 6442"/>
                <a:gd name="T14" fmla="+- 0 879 763"/>
                <a:gd name="T15" fmla="*/ 879 h 186"/>
                <a:gd name="T16" fmla="+- 0 5075 567"/>
                <a:gd name="T17" fmla="*/ T16 w 6442"/>
                <a:gd name="T18" fmla="+- 0 879 763"/>
                <a:gd name="T19" fmla="*/ 879 h 186"/>
                <a:gd name="T20" fmla="+- 0 5033 567"/>
                <a:gd name="T21" fmla="*/ T20 w 6442"/>
                <a:gd name="T22" fmla="+- 0 841 763"/>
                <a:gd name="T23" fmla="*/ 841 h 186"/>
                <a:gd name="T24" fmla="+- 0 3627 567"/>
                <a:gd name="T25" fmla="*/ T24 w 6442"/>
                <a:gd name="T26" fmla="+- 0 841 763"/>
                <a:gd name="T27" fmla="*/ 841 h 186"/>
                <a:gd name="T28" fmla="+- 0 3627 567"/>
                <a:gd name="T29" fmla="*/ T28 w 6442"/>
                <a:gd name="T30" fmla="+- 0 825 763"/>
                <a:gd name="T31" fmla="*/ 825 h 186"/>
                <a:gd name="T32" fmla="+- 0 3541 567"/>
                <a:gd name="T33" fmla="*/ T32 w 6442"/>
                <a:gd name="T34" fmla="+- 0 845 763"/>
                <a:gd name="T35" fmla="*/ 845 h 186"/>
                <a:gd name="T36" fmla="+- 0 3359 567"/>
                <a:gd name="T37" fmla="*/ T36 w 6442"/>
                <a:gd name="T38" fmla="+- 0 893 763"/>
                <a:gd name="T39" fmla="*/ 893 h 186"/>
                <a:gd name="T40" fmla="+- 0 3003 567"/>
                <a:gd name="T41" fmla="*/ T40 w 6442"/>
                <a:gd name="T42" fmla="+- 0 914 763"/>
                <a:gd name="T43" fmla="*/ 914 h 186"/>
                <a:gd name="T44" fmla="+- 0 2635 567"/>
                <a:gd name="T45" fmla="*/ T44 w 6442"/>
                <a:gd name="T46" fmla="+- 0 937 763"/>
                <a:gd name="T47" fmla="*/ 937 h 186"/>
                <a:gd name="T48" fmla="+- 0 2109 567"/>
                <a:gd name="T49" fmla="*/ T48 w 6442"/>
                <a:gd name="T50" fmla="+- 0 948 763"/>
                <a:gd name="T51" fmla="*/ 948 h 186"/>
                <a:gd name="T52" fmla="+- 0 1608 567"/>
                <a:gd name="T53" fmla="*/ T52 w 6442"/>
                <a:gd name="T54" fmla="+- 0 860 763"/>
                <a:gd name="T55" fmla="*/ 860 h 186"/>
                <a:gd name="T56" fmla="+- 0 1523 567"/>
                <a:gd name="T57" fmla="*/ T56 w 6442"/>
                <a:gd name="T58" fmla="+- 0 783 763"/>
                <a:gd name="T59" fmla="*/ 783 h 186"/>
                <a:gd name="T60" fmla="+- 0 1358 567"/>
                <a:gd name="T61" fmla="*/ T60 w 6442"/>
                <a:gd name="T62" fmla="+- 0 783 763"/>
                <a:gd name="T63" fmla="*/ 783 h 186"/>
                <a:gd name="T64" fmla="+- 0 1358 567"/>
                <a:gd name="T65" fmla="*/ T64 w 6442"/>
                <a:gd name="T66" fmla="+- 0 785 763"/>
                <a:gd name="T67" fmla="*/ 785 h 186"/>
                <a:gd name="T68" fmla="+- 0 567 567"/>
                <a:gd name="T69" fmla="*/ T68 w 6442"/>
                <a:gd name="T70" fmla="+- 0 785 763"/>
                <a:gd name="T71" fmla="*/ 785 h 186"/>
                <a:gd name="T72" fmla="+- 0 567 567"/>
                <a:gd name="T73" fmla="*/ T72 w 6442"/>
                <a:gd name="T74" fmla="+- 0 763 763"/>
                <a:gd name="T75" fmla="*/ 763 h 186"/>
                <a:gd name="T76" fmla="+- 0 1516 567"/>
                <a:gd name="T77" fmla="*/ T76 w 6442"/>
                <a:gd name="T78" fmla="+- 0 763 763"/>
                <a:gd name="T79" fmla="*/ 763 h 186"/>
                <a:gd name="T80" fmla="+- 0 1671 567"/>
                <a:gd name="T81" fmla="*/ T80 w 6442"/>
                <a:gd name="T82" fmla="+- 0 806 763"/>
                <a:gd name="T83" fmla="*/ 806 h 186"/>
                <a:gd name="T84" fmla="+- 0 6902 567"/>
                <a:gd name="T85" fmla="*/ T84 w 6442"/>
                <a:gd name="T86" fmla="+- 0 806 763"/>
                <a:gd name="T87" fmla="*/ 806 h 186"/>
                <a:gd name="T88" fmla="+- 0 6911 567"/>
                <a:gd name="T89" fmla="*/ T88 w 6442"/>
                <a:gd name="T90" fmla="+- 0 806 763"/>
                <a:gd name="T91" fmla="*/ 806 h 186"/>
                <a:gd name="T92" fmla="+- 0 6931 567"/>
                <a:gd name="T93" fmla="*/ T92 w 6442"/>
                <a:gd name="T94" fmla="+- 0 806 763"/>
                <a:gd name="T95" fmla="*/ 806 h 186"/>
                <a:gd name="T96" fmla="+- 0 6910 567"/>
                <a:gd name="T97" fmla="*/ T96 w 6442"/>
                <a:gd name="T98" fmla="+- 0 823 763"/>
                <a:gd name="T99" fmla="*/ 823 h 186"/>
                <a:gd name="T100" fmla="+- 0 6886 567"/>
                <a:gd name="T101" fmla="*/ T100 w 6442"/>
                <a:gd name="T102" fmla="+- 0 814 763"/>
                <a:gd name="T103" fmla="*/ 814 h 186"/>
                <a:gd name="T104" fmla="+- 0 6861 567"/>
                <a:gd name="T105" fmla="*/ T104 w 6442"/>
                <a:gd name="T106" fmla="+- 0 822 763"/>
                <a:gd name="T107" fmla="*/ 822 h 186"/>
                <a:gd name="T108" fmla="+- 0 6808 567"/>
                <a:gd name="T109" fmla="*/ T108 w 6442"/>
                <a:gd name="T110" fmla="+- 0 856 763"/>
                <a:gd name="T111" fmla="*/ 856 h 186"/>
                <a:gd name="T112" fmla="+- 0 6806 567"/>
                <a:gd name="T113" fmla="*/ T112 w 6442"/>
                <a:gd name="T114" fmla="+- 0 873 763"/>
                <a:gd name="T115" fmla="*/ 873 h 186"/>
                <a:gd name="T116" fmla="+- 0 6849 567"/>
                <a:gd name="T117" fmla="*/ T116 w 6442"/>
                <a:gd name="T118" fmla="+- 0 875 763"/>
                <a:gd name="T119" fmla="*/ 875 h 186"/>
                <a:gd name="T120" fmla="+- 0 6845 567"/>
                <a:gd name="T121" fmla="*/ T120 w 6442"/>
                <a:gd name="T122" fmla="+- 0 856 763"/>
                <a:gd name="T123" fmla="*/ 856 h 186"/>
                <a:gd name="T124" fmla="+- 0 6853 567"/>
                <a:gd name="T125" fmla="*/ T124 w 6442"/>
                <a:gd name="T126" fmla="+- 0 842 763"/>
                <a:gd name="T127" fmla="*/ 842 h 186"/>
                <a:gd name="T128" fmla="+- 0 6876 567"/>
                <a:gd name="T129" fmla="*/ T128 w 6442"/>
                <a:gd name="T130" fmla="+- 0 851 763"/>
                <a:gd name="T131" fmla="*/ 851 h 186"/>
                <a:gd name="T132" fmla="+- 0 6908 567"/>
                <a:gd name="T133" fmla="*/ T132 w 6442"/>
                <a:gd name="T134" fmla="+- 0 853 763"/>
                <a:gd name="T135" fmla="*/ 853 h 186"/>
                <a:gd name="T136" fmla="+- 0 6936 567"/>
                <a:gd name="T137" fmla="*/ T136 w 6442"/>
                <a:gd name="T138" fmla="+- 0 848 763"/>
                <a:gd name="T139" fmla="*/ 848 h 186"/>
                <a:gd name="T140" fmla="+- 0 6956 567"/>
                <a:gd name="T141" fmla="*/ T140 w 6442"/>
                <a:gd name="T142" fmla="+- 0 837 763"/>
                <a:gd name="T143" fmla="*/ 837 h 186"/>
                <a:gd name="T144" fmla="+- 0 6967 567"/>
                <a:gd name="T145" fmla="*/ T144 w 6442"/>
                <a:gd name="T146" fmla="+- 0 806 763"/>
                <a:gd name="T147" fmla="*/ 806 h 186"/>
                <a:gd name="T148" fmla="+- 0 7008 567"/>
                <a:gd name="T149" fmla="*/ T148 w 6442"/>
                <a:gd name="T150" fmla="+- 0 806 763"/>
                <a:gd name="T151" fmla="*/ 806 h 186"/>
                <a:gd name="T152" fmla="+- 0 7008 567"/>
                <a:gd name="T153" fmla="*/ T152 w 6442"/>
                <a:gd name="T154" fmla="+- 0 809 763"/>
                <a:gd name="T155" fmla="*/ 809 h 1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6442" h="186">
                  <a:moveTo>
                    <a:pt x="6441" y="46"/>
                  </a:moveTo>
                  <a:lnTo>
                    <a:pt x="6441" y="178"/>
                  </a:lnTo>
                  <a:lnTo>
                    <a:pt x="5971" y="178"/>
                  </a:lnTo>
                  <a:lnTo>
                    <a:pt x="5579" y="116"/>
                  </a:lnTo>
                  <a:lnTo>
                    <a:pt x="4508" y="116"/>
                  </a:lnTo>
                  <a:lnTo>
                    <a:pt x="4466" y="78"/>
                  </a:lnTo>
                  <a:lnTo>
                    <a:pt x="3060" y="78"/>
                  </a:lnTo>
                  <a:lnTo>
                    <a:pt x="3060" y="62"/>
                  </a:lnTo>
                  <a:lnTo>
                    <a:pt x="2974" y="82"/>
                  </a:lnTo>
                  <a:lnTo>
                    <a:pt x="2792" y="130"/>
                  </a:lnTo>
                  <a:lnTo>
                    <a:pt x="2436" y="151"/>
                  </a:lnTo>
                  <a:lnTo>
                    <a:pt x="2068" y="174"/>
                  </a:lnTo>
                  <a:lnTo>
                    <a:pt x="1542" y="185"/>
                  </a:lnTo>
                  <a:lnTo>
                    <a:pt x="1041" y="97"/>
                  </a:lnTo>
                  <a:lnTo>
                    <a:pt x="956" y="20"/>
                  </a:lnTo>
                  <a:lnTo>
                    <a:pt x="791" y="20"/>
                  </a:lnTo>
                  <a:lnTo>
                    <a:pt x="791" y="22"/>
                  </a:lnTo>
                  <a:lnTo>
                    <a:pt x="0" y="22"/>
                  </a:lnTo>
                  <a:moveTo>
                    <a:pt x="0" y="0"/>
                  </a:moveTo>
                  <a:lnTo>
                    <a:pt x="949" y="0"/>
                  </a:lnTo>
                  <a:lnTo>
                    <a:pt x="1104" y="43"/>
                  </a:lnTo>
                  <a:lnTo>
                    <a:pt x="6335" y="43"/>
                  </a:lnTo>
                  <a:lnTo>
                    <a:pt x="6344" y="43"/>
                  </a:lnTo>
                  <a:lnTo>
                    <a:pt x="6364" y="43"/>
                  </a:lnTo>
                  <a:lnTo>
                    <a:pt x="6343" y="60"/>
                  </a:lnTo>
                  <a:lnTo>
                    <a:pt x="6319" y="51"/>
                  </a:lnTo>
                  <a:lnTo>
                    <a:pt x="6294" y="59"/>
                  </a:lnTo>
                  <a:lnTo>
                    <a:pt x="6241" y="93"/>
                  </a:lnTo>
                  <a:lnTo>
                    <a:pt x="6239" y="110"/>
                  </a:lnTo>
                  <a:lnTo>
                    <a:pt x="6282" y="112"/>
                  </a:lnTo>
                  <a:lnTo>
                    <a:pt x="6278" y="93"/>
                  </a:lnTo>
                  <a:lnTo>
                    <a:pt x="6286" y="79"/>
                  </a:lnTo>
                  <a:lnTo>
                    <a:pt x="6309" y="88"/>
                  </a:lnTo>
                  <a:lnTo>
                    <a:pt x="6341" y="90"/>
                  </a:lnTo>
                  <a:lnTo>
                    <a:pt x="6369" y="85"/>
                  </a:lnTo>
                  <a:lnTo>
                    <a:pt x="6389" y="74"/>
                  </a:lnTo>
                  <a:lnTo>
                    <a:pt x="6400" y="43"/>
                  </a:lnTo>
                  <a:lnTo>
                    <a:pt x="6441" y="43"/>
                  </a:lnTo>
                  <a:lnTo>
                    <a:pt x="6441" y="46"/>
                  </a:lnTo>
                </a:path>
              </a:pathLst>
            </a:custGeom>
            <a:noFill/>
            <a:ln w="1219">
              <a:solidFill>
                <a:srgbClr val="80CF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8311" y="235"/>
              <a:ext cx="114" cy="92"/>
            </a:xfrm>
            <a:custGeom>
              <a:avLst/>
              <a:gdLst>
                <a:gd name="T0" fmla="+- 0 8367 8312"/>
                <a:gd name="T1" fmla="*/ T0 w 114"/>
                <a:gd name="T2" fmla="+- 0 236 236"/>
                <a:gd name="T3" fmla="*/ 236 h 92"/>
                <a:gd name="T4" fmla="+- 0 8327 8312"/>
                <a:gd name="T5" fmla="*/ T4 w 114"/>
                <a:gd name="T6" fmla="+- 0 236 236"/>
                <a:gd name="T7" fmla="*/ 236 h 92"/>
                <a:gd name="T8" fmla="+- 0 8312 8312"/>
                <a:gd name="T9" fmla="*/ T8 w 114"/>
                <a:gd name="T10" fmla="+- 0 314 236"/>
                <a:gd name="T11" fmla="*/ 314 h 92"/>
                <a:gd name="T12" fmla="+- 0 8319 8312"/>
                <a:gd name="T13" fmla="*/ T12 w 114"/>
                <a:gd name="T14" fmla="+- 0 328 236"/>
                <a:gd name="T15" fmla="*/ 328 h 92"/>
                <a:gd name="T16" fmla="+- 0 8337 8312"/>
                <a:gd name="T17" fmla="*/ T16 w 114"/>
                <a:gd name="T18" fmla="+- 0 324 236"/>
                <a:gd name="T19" fmla="*/ 324 h 92"/>
                <a:gd name="T20" fmla="+- 0 8346 8312"/>
                <a:gd name="T21" fmla="*/ T20 w 114"/>
                <a:gd name="T22" fmla="+- 0 328 236"/>
                <a:gd name="T23" fmla="*/ 328 h 92"/>
                <a:gd name="T24" fmla="+- 0 8371 8312"/>
                <a:gd name="T25" fmla="*/ T24 w 114"/>
                <a:gd name="T26" fmla="+- 0 320 236"/>
                <a:gd name="T27" fmla="*/ 320 h 92"/>
                <a:gd name="T28" fmla="+- 0 8392 8312"/>
                <a:gd name="T29" fmla="*/ T28 w 114"/>
                <a:gd name="T30" fmla="+- 0 328 236"/>
                <a:gd name="T31" fmla="*/ 328 h 92"/>
                <a:gd name="T32" fmla="+- 0 8414 8312"/>
                <a:gd name="T33" fmla="*/ T32 w 114"/>
                <a:gd name="T34" fmla="+- 0 318 236"/>
                <a:gd name="T35" fmla="*/ 318 h 92"/>
                <a:gd name="T36" fmla="+- 0 8425 8312"/>
                <a:gd name="T37" fmla="*/ T36 w 114"/>
                <a:gd name="T38" fmla="+- 0 328 236"/>
                <a:gd name="T39" fmla="*/ 328 h 92"/>
                <a:gd name="T40" fmla="+- 0 8367 8312"/>
                <a:gd name="T41" fmla="*/ T40 w 114"/>
                <a:gd name="T42" fmla="+- 0 236 236"/>
                <a:gd name="T43" fmla="*/ 236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14" h="92">
                  <a:moveTo>
                    <a:pt x="55" y="0"/>
                  </a:moveTo>
                  <a:lnTo>
                    <a:pt x="15" y="0"/>
                  </a:lnTo>
                  <a:lnTo>
                    <a:pt x="0" y="78"/>
                  </a:lnTo>
                  <a:lnTo>
                    <a:pt x="7" y="92"/>
                  </a:lnTo>
                  <a:lnTo>
                    <a:pt x="25" y="88"/>
                  </a:lnTo>
                  <a:lnTo>
                    <a:pt x="34" y="92"/>
                  </a:lnTo>
                  <a:lnTo>
                    <a:pt x="59" y="84"/>
                  </a:lnTo>
                  <a:lnTo>
                    <a:pt x="80" y="92"/>
                  </a:lnTo>
                  <a:lnTo>
                    <a:pt x="102" y="82"/>
                  </a:lnTo>
                  <a:lnTo>
                    <a:pt x="113" y="9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80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8311" y="235"/>
              <a:ext cx="114" cy="92"/>
            </a:xfrm>
            <a:custGeom>
              <a:avLst/>
              <a:gdLst>
                <a:gd name="T0" fmla="+- 0 8327 8312"/>
                <a:gd name="T1" fmla="*/ T0 w 114"/>
                <a:gd name="T2" fmla="+- 0 236 236"/>
                <a:gd name="T3" fmla="*/ 236 h 92"/>
                <a:gd name="T4" fmla="+- 0 8312 8312"/>
                <a:gd name="T5" fmla="*/ T4 w 114"/>
                <a:gd name="T6" fmla="+- 0 314 236"/>
                <a:gd name="T7" fmla="*/ 314 h 92"/>
                <a:gd name="T8" fmla="+- 0 8319 8312"/>
                <a:gd name="T9" fmla="*/ T8 w 114"/>
                <a:gd name="T10" fmla="+- 0 328 236"/>
                <a:gd name="T11" fmla="*/ 328 h 92"/>
                <a:gd name="T12" fmla="+- 0 8337 8312"/>
                <a:gd name="T13" fmla="*/ T12 w 114"/>
                <a:gd name="T14" fmla="+- 0 324 236"/>
                <a:gd name="T15" fmla="*/ 324 h 92"/>
                <a:gd name="T16" fmla="+- 0 8346 8312"/>
                <a:gd name="T17" fmla="*/ T16 w 114"/>
                <a:gd name="T18" fmla="+- 0 328 236"/>
                <a:gd name="T19" fmla="*/ 328 h 92"/>
                <a:gd name="T20" fmla="+- 0 8371 8312"/>
                <a:gd name="T21" fmla="*/ T20 w 114"/>
                <a:gd name="T22" fmla="+- 0 320 236"/>
                <a:gd name="T23" fmla="*/ 320 h 92"/>
                <a:gd name="T24" fmla="+- 0 8392 8312"/>
                <a:gd name="T25" fmla="*/ T24 w 114"/>
                <a:gd name="T26" fmla="+- 0 328 236"/>
                <a:gd name="T27" fmla="*/ 328 h 92"/>
                <a:gd name="T28" fmla="+- 0 8414 8312"/>
                <a:gd name="T29" fmla="*/ T28 w 114"/>
                <a:gd name="T30" fmla="+- 0 318 236"/>
                <a:gd name="T31" fmla="*/ 318 h 92"/>
                <a:gd name="T32" fmla="+- 0 8425 8312"/>
                <a:gd name="T33" fmla="*/ T32 w 114"/>
                <a:gd name="T34" fmla="+- 0 328 236"/>
                <a:gd name="T35" fmla="*/ 328 h 92"/>
                <a:gd name="T36" fmla="+- 0 8367 8312"/>
                <a:gd name="T37" fmla="*/ T36 w 114"/>
                <a:gd name="T38" fmla="+- 0 236 236"/>
                <a:gd name="T39" fmla="*/ 236 h 92"/>
                <a:gd name="T40" fmla="+- 0 8327 8312"/>
                <a:gd name="T41" fmla="*/ T40 w 114"/>
                <a:gd name="T42" fmla="+- 0 236 236"/>
                <a:gd name="T43" fmla="*/ 236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14" h="92">
                  <a:moveTo>
                    <a:pt x="15" y="0"/>
                  </a:moveTo>
                  <a:lnTo>
                    <a:pt x="0" y="78"/>
                  </a:lnTo>
                  <a:lnTo>
                    <a:pt x="7" y="92"/>
                  </a:lnTo>
                  <a:lnTo>
                    <a:pt x="25" y="88"/>
                  </a:lnTo>
                  <a:lnTo>
                    <a:pt x="34" y="92"/>
                  </a:lnTo>
                  <a:lnTo>
                    <a:pt x="59" y="84"/>
                  </a:lnTo>
                  <a:lnTo>
                    <a:pt x="80" y="92"/>
                  </a:lnTo>
                  <a:lnTo>
                    <a:pt x="102" y="82"/>
                  </a:lnTo>
                  <a:lnTo>
                    <a:pt x="113" y="92"/>
                  </a:lnTo>
                  <a:lnTo>
                    <a:pt x="5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1219">
              <a:solidFill>
                <a:srgbClr val="80CF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22"/>
            <p:cNvSpPr>
              <a:spLocks/>
            </p:cNvSpPr>
            <p:nvPr/>
          </p:nvSpPr>
          <p:spPr bwMode="auto">
            <a:xfrm>
              <a:off x="8206" y="314"/>
              <a:ext cx="2566" cy="800"/>
            </a:xfrm>
            <a:custGeom>
              <a:avLst/>
              <a:gdLst>
                <a:gd name="T0" fmla="+- 0 9285 8206"/>
                <a:gd name="T1" fmla="*/ T0 w 2566"/>
                <a:gd name="T2" fmla="+- 0 520 314"/>
                <a:gd name="T3" fmla="*/ 520 h 800"/>
                <a:gd name="T4" fmla="+- 0 9239 8206"/>
                <a:gd name="T5" fmla="*/ T4 w 2566"/>
                <a:gd name="T6" fmla="+- 0 520 314"/>
                <a:gd name="T7" fmla="*/ 520 h 800"/>
                <a:gd name="T8" fmla="+- 0 9316 8206"/>
                <a:gd name="T9" fmla="*/ T8 w 2566"/>
                <a:gd name="T10" fmla="+- 0 595 314"/>
                <a:gd name="T11" fmla="*/ 595 h 800"/>
                <a:gd name="T12" fmla="+- 0 9807 8206"/>
                <a:gd name="T13" fmla="*/ T12 w 2566"/>
                <a:gd name="T14" fmla="+- 0 990 314"/>
                <a:gd name="T15" fmla="*/ 990 h 800"/>
                <a:gd name="T16" fmla="+- 0 10426 8206"/>
                <a:gd name="T17" fmla="*/ T16 w 2566"/>
                <a:gd name="T18" fmla="+- 0 1113 314"/>
                <a:gd name="T19" fmla="*/ 1113 h 800"/>
                <a:gd name="T20" fmla="+- 0 10772 8206"/>
                <a:gd name="T21" fmla="*/ T20 w 2566"/>
                <a:gd name="T22" fmla="+- 0 1113 314"/>
                <a:gd name="T23" fmla="*/ 1113 h 800"/>
                <a:gd name="T24" fmla="+- 0 10772 8206"/>
                <a:gd name="T25" fmla="*/ T24 w 2566"/>
                <a:gd name="T26" fmla="+- 0 642 314"/>
                <a:gd name="T27" fmla="*/ 642 h 800"/>
                <a:gd name="T28" fmla="+- 0 9449 8206"/>
                <a:gd name="T29" fmla="*/ T28 w 2566"/>
                <a:gd name="T30" fmla="+- 0 638 314"/>
                <a:gd name="T31" fmla="*/ 638 h 800"/>
                <a:gd name="T32" fmla="+- 0 9285 8206"/>
                <a:gd name="T33" fmla="*/ T32 w 2566"/>
                <a:gd name="T34" fmla="+- 0 520 314"/>
                <a:gd name="T35" fmla="*/ 520 h 800"/>
                <a:gd name="T36" fmla="+- 0 8718 8206"/>
                <a:gd name="T37" fmla="*/ T36 w 2566"/>
                <a:gd name="T38" fmla="+- 0 357 314"/>
                <a:gd name="T39" fmla="*/ 357 h 800"/>
                <a:gd name="T40" fmla="+- 0 8561 8206"/>
                <a:gd name="T41" fmla="*/ T40 w 2566"/>
                <a:gd name="T42" fmla="+- 0 357 314"/>
                <a:gd name="T43" fmla="*/ 357 h 800"/>
                <a:gd name="T44" fmla="+- 0 9239 8206"/>
                <a:gd name="T45" fmla="*/ T44 w 2566"/>
                <a:gd name="T46" fmla="+- 0 534 314"/>
                <a:gd name="T47" fmla="*/ 534 h 800"/>
                <a:gd name="T48" fmla="+- 0 9239 8206"/>
                <a:gd name="T49" fmla="*/ T48 w 2566"/>
                <a:gd name="T50" fmla="+- 0 520 314"/>
                <a:gd name="T51" fmla="*/ 520 h 800"/>
                <a:gd name="T52" fmla="+- 0 9285 8206"/>
                <a:gd name="T53" fmla="*/ T52 w 2566"/>
                <a:gd name="T54" fmla="+- 0 520 314"/>
                <a:gd name="T55" fmla="*/ 520 h 800"/>
                <a:gd name="T56" fmla="+- 0 9253 8206"/>
                <a:gd name="T57" fmla="*/ T56 w 2566"/>
                <a:gd name="T58" fmla="+- 0 497 314"/>
                <a:gd name="T59" fmla="*/ 497 h 800"/>
                <a:gd name="T60" fmla="+- 0 8718 8206"/>
                <a:gd name="T61" fmla="*/ T60 w 2566"/>
                <a:gd name="T62" fmla="+- 0 357 314"/>
                <a:gd name="T63" fmla="*/ 357 h 800"/>
                <a:gd name="T64" fmla="+- 0 8554 8206"/>
                <a:gd name="T65" fmla="*/ T64 w 2566"/>
                <a:gd name="T66" fmla="+- 0 314 314"/>
                <a:gd name="T67" fmla="*/ 314 h 800"/>
                <a:gd name="T68" fmla="+- 0 8207 8206"/>
                <a:gd name="T69" fmla="*/ T68 w 2566"/>
                <a:gd name="T70" fmla="+- 0 314 314"/>
                <a:gd name="T71" fmla="*/ 314 h 800"/>
                <a:gd name="T72" fmla="+- 0 8206 8206"/>
                <a:gd name="T73" fmla="*/ T72 w 2566"/>
                <a:gd name="T74" fmla="+- 0 321 314"/>
                <a:gd name="T75" fmla="*/ 321 h 800"/>
                <a:gd name="T76" fmla="+- 0 8206 8206"/>
                <a:gd name="T77" fmla="*/ T76 w 2566"/>
                <a:gd name="T78" fmla="+- 0 395 314"/>
                <a:gd name="T79" fmla="*/ 395 h 800"/>
                <a:gd name="T80" fmla="+- 0 8561 8206"/>
                <a:gd name="T81" fmla="*/ T80 w 2566"/>
                <a:gd name="T82" fmla="+- 0 395 314"/>
                <a:gd name="T83" fmla="*/ 395 h 800"/>
                <a:gd name="T84" fmla="+- 0 8561 8206"/>
                <a:gd name="T85" fmla="*/ T84 w 2566"/>
                <a:gd name="T86" fmla="+- 0 357 314"/>
                <a:gd name="T87" fmla="*/ 357 h 800"/>
                <a:gd name="T88" fmla="+- 0 8718 8206"/>
                <a:gd name="T89" fmla="*/ T88 w 2566"/>
                <a:gd name="T90" fmla="+- 0 357 314"/>
                <a:gd name="T91" fmla="*/ 357 h 800"/>
                <a:gd name="T92" fmla="+- 0 8554 8206"/>
                <a:gd name="T93" fmla="*/ T92 w 2566"/>
                <a:gd name="T94" fmla="+- 0 314 314"/>
                <a:gd name="T95" fmla="*/ 314 h 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2566" h="800">
                  <a:moveTo>
                    <a:pt x="1079" y="206"/>
                  </a:moveTo>
                  <a:lnTo>
                    <a:pt x="1033" y="206"/>
                  </a:lnTo>
                  <a:lnTo>
                    <a:pt x="1110" y="281"/>
                  </a:lnTo>
                  <a:lnTo>
                    <a:pt x="1601" y="676"/>
                  </a:lnTo>
                  <a:lnTo>
                    <a:pt x="2220" y="799"/>
                  </a:lnTo>
                  <a:lnTo>
                    <a:pt x="2566" y="799"/>
                  </a:lnTo>
                  <a:lnTo>
                    <a:pt x="2566" y="328"/>
                  </a:lnTo>
                  <a:lnTo>
                    <a:pt x="1243" y="324"/>
                  </a:lnTo>
                  <a:lnTo>
                    <a:pt x="1079" y="206"/>
                  </a:lnTo>
                  <a:close/>
                  <a:moveTo>
                    <a:pt x="512" y="43"/>
                  </a:moveTo>
                  <a:lnTo>
                    <a:pt x="355" y="43"/>
                  </a:lnTo>
                  <a:lnTo>
                    <a:pt x="1033" y="220"/>
                  </a:lnTo>
                  <a:lnTo>
                    <a:pt x="1033" y="206"/>
                  </a:lnTo>
                  <a:lnTo>
                    <a:pt x="1079" y="206"/>
                  </a:lnTo>
                  <a:lnTo>
                    <a:pt x="1047" y="183"/>
                  </a:lnTo>
                  <a:lnTo>
                    <a:pt x="512" y="43"/>
                  </a:lnTo>
                  <a:close/>
                  <a:moveTo>
                    <a:pt x="348" y="0"/>
                  </a:moveTo>
                  <a:lnTo>
                    <a:pt x="1" y="0"/>
                  </a:lnTo>
                  <a:lnTo>
                    <a:pt x="0" y="7"/>
                  </a:lnTo>
                  <a:lnTo>
                    <a:pt x="0" y="81"/>
                  </a:lnTo>
                  <a:lnTo>
                    <a:pt x="355" y="81"/>
                  </a:lnTo>
                  <a:lnTo>
                    <a:pt x="355" y="43"/>
                  </a:lnTo>
                  <a:lnTo>
                    <a:pt x="512" y="4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80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8206" y="314"/>
              <a:ext cx="2566" cy="800"/>
            </a:xfrm>
            <a:custGeom>
              <a:avLst/>
              <a:gdLst>
                <a:gd name="T0" fmla="+- 0 10772 8206"/>
                <a:gd name="T1" fmla="*/ T0 w 2566"/>
                <a:gd name="T2" fmla="+- 0 1113 314"/>
                <a:gd name="T3" fmla="*/ 1113 h 800"/>
                <a:gd name="T4" fmla="+- 0 10426 8206"/>
                <a:gd name="T5" fmla="*/ T4 w 2566"/>
                <a:gd name="T6" fmla="+- 0 1113 314"/>
                <a:gd name="T7" fmla="*/ 1113 h 800"/>
                <a:gd name="T8" fmla="+- 0 9807 8206"/>
                <a:gd name="T9" fmla="*/ T8 w 2566"/>
                <a:gd name="T10" fmla="+- 0 990 314"/>
                <a:gd name="T11" fmla="*/ 990 h 800"/>
                <a:gd name="T12" fmla="+- 0 9414 8206"/>
                <a:gd name="T13" fmla="*/ T12 w 2566"/>
                <a:gd name="T14" fmla="+- 0 674 314"/>
                <a:gd name="T15" fmla="*/ 674 h 800"/>
                <a:gd name="T16" fmla="+- 0 9316 8206"/>
                <a:gd name="T17" fmla="*/ T16 w 2566"/>
                <a:gd name="T18" fmla="+- 0 595 314"/>
                <a:gd name="T19" fmla="*/ 595 h 800"/>
                <a:gd name="T20" fmla="+- 0 9239 8206"/>
                <a:gd name="T21" fmla="*/ T20 w 2566"/>
                <a:gd name="T22" fmla="+- 0 520 314"/>
                <a:gd name="T23" fmla="*/ 520 h 800"/>
                <a:gd name="T24" fmla="+- 0 9239 8206"/>
                <a:gd name="T25" fmla="*/ T24 w 2566"/>
                <a:gd name="T26" fmla="+- 0 534 314"/>
                <a:gd name="T27" fmla="*/ 534 h 800"/>
                <a:gd name="T28" fmla="+- 0 8561 8206"/>
                <a:gd name="T29" fmla="*/ T28 w 2566"/>
                <a:gd name="T30" fmla="+- 0 357 314"/>
                <a:gd name="T31" fmla="*/ 357 h 800"/>
                <a:gd name="T32" fmla="+- 0 8561 8206"/>
                <a:gd name="T33" fmla="*/ T32 w 2566"/>
                <a:gd name="T34" fmla="+- 0 395 314"/>
                <a:gd name="T35" fmla="*/ 395 h 800"/>
                <a:gd name="T36" fmla="+- 0 8206 8206"/>
                <a:gd name="T37" fmla="*/ T36 w 2566"/>
                <a:gd name="T38" fmla="+- 0 395 314"/>
                <a:gd name="T39" fmla="*/ 395 h 800"/>
                <a:gd name="T40" fmla="+- 0 8206 8206"/>
                <a:gd name="T41" fmla="*/ T40 w 2566"/>
                <a:gd name="T42" fmla="+- 0 321 314"/>
                <a:gd name="T43" fmla="*/ 321 h 800"/>
                <a:gd name="T44" fmla="+- 0 8207 8206"/>
                <a:gd name="T45" fmla="*/ T44 w 2566"/>
                <a:gd name="T46" fmla="+- 0 314 314"/>
                <a:gd name="T47" fmla="*/ 314 h 800"/>
                <a:gd name="T48" fmla="+- 0 8554 8206"/>
                <a:gd name="T49" fmla="*/ T48 w 2566"/>
                <a:gd name="T50" fmla="+- 0 314 314"/>
                <a:gd name="T51" fmla="*/ 314 h 800"/>
                <a:gd name="T52" fmla="+- 0 9253 8206"/>
                <a:gd name="T53" fmla="*/ T52 w 2566"/>
                <a:gd name="T54" fmla="+- 0 497 314"/>
                <a:gd name="T55" fmla="*/ 497 h 800"/>
                <a:gd name="T56" fmla="+- 0 9449 8206"/>
                <a:gd name="T57" fmla="*/ T56 w 2566"/>
                <a:gd name="T58" fmla="+- 0 638 314"/>
                <a:gd name="T59" fmla="*/ 638 h 800"/>
                <a:gd name="T60" fmla="+- 0 10772 8206"/>
                <a:gd name="T61" fmla="*/ T60 w 2566"/>
                <a:gd name="T62" fmla="+- 0 642 314"/>
                <a:gd name="T63" fmla="*/ 642 h 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2566" h="800">
                  <a:moveTo>
                    <a:pt x="2566" y="799"/>
                  </a:moveTo>
                  <a:lnTo>
                    <a:pt x="2220" y="799"/>
                  </a:lnTo>
                  <a:lnTo>
                    <a:pt x="1601" y="676"/>
                  </a:lnTo>
                  <a:lnTo>
                    <a:pt x="1208" y="360"/>
                  </a:lnTo>
                  <a:lnTo>
                    <a:pt x="1110" y="281"/>
                  </a:lnTo>
                  <a:lnTo>
                    <a:pt x="1033" y="206"/>
                  </a:lnTo>
                  <a:lnTo>
                    <a:pt x="1033" y="220"/>
                  </a:lnTo>
                  <a:lnTo>
                    <a:pt x="355" y="43"/>
                  </a:lnTo>
                  <a:lnTo>
                    <a:pt x="355" y="81"/>
                  </a:lnTo>
                  <a:lnTo>
                    <a:pt x="0" y="81"/>
                  </a:lnTo>
                  <a:lnTo>
                    <a:pt x="0" y="7"/>
                  </a:lnTo>
                  <a:lnTo>
                    <a:pt x="1" y="0"/>
                  </a:lnTo>
                  <a:lnTo>
                    <a:pt x="348" y="0"/>
                  </a:lnTo>
                  <a:lnTo>
                    <a:pt x="1047" y="183"/>
                  </a:lnTo>
                  <a:lnTo>
                    <a:pt x="1243" y="324"/>
                  </a:lnTo>
                  <a:lnTo>
                    <a:pt x="2566" y="328"/>
                  </a:lnTo>
                </a:path>
              </a:pathLst>
            </a:custGeom>
            <a:noFill/>
            <a:ln w="1219">
              <a:solidFill>
                <a:srgbClr val="80CF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20"/>
            <p:cNvSpPr>
              <a:spLocks/>
            </p:cNvSpPr>
            <p:nvPr/>
          </p:nvSpPr>
          <p:spPr bwMode="auto">
            <a:xfrm>
              <a:off x="566" y="239"/>
              <a:ext cx="10205" cy="1054"/>
            </a:xfrm>
            <a:custGeom>
              <a:avLst/>
              <a:gdLst>
                <a:gd name="T0" fmla="+- 0 1523 567"/>
                <a:gd name="T1" fmla="*/ T0 w 10205"/>
                <a:gd name="T2" fmla="+- 0 783 240"/>
                <a:gd name="T3" fmla="*/ 783 h 1054"/>
                <a:gd name="T4" fmla="+- 0 1358 567"/>
                <a:gd name="T5" fmla="*/ T4 w 10205"/>
                <a:gd name="T6" fmla="+- 0 783 240"/>
                <a:gd name="T7" fmla="*/ 783 h 1054"/>
                <a:gd name="T8" fmla="+- 0 1358 567"/>
                <a:gd name="T9" fmla="*/ T8 w 10205"/>
                <a:gd name="T10" fmla="+- 0 785 240"/>
                <a:gd name="T11" fmla="*/ 785 h 1054"/>
                <a:gd name="T12" fmla="+- 0 567 567"/>
                <a:gd name="T13" fmla="*/ T12 w 10205"/>
                <a:gd name="T14" fmla="+- 0 785 240"/>
                <a:gd name="T15" fmla="*/ 785 h 1054"/>
                <a:gd name="T16" fmla="+- 0 567 567"/>
                <a:gd name="T17" fmla="*/ T16 w 10205"/>
                <a:gd name="T18" fmla="+- 0 1294 240"/>
                <a:gd name="T19" fmla="*/ 1294 h 1054"/>
                <a:gd name="T20" fmla="+- 0 10772 567"/>
                <a:gd name="T21" fmla="*/ T20 w 10205"/>
                <a:gd name="T22" fmla="+- 0 1294 240"/>
                <a:gd name="T23" fmla="*/ 1294 h 1054"/>
                <a:gd name="T24" fmla="+- 0 10772 567"/>
                <a:gd name="T25" fmla="*/ T24 w 10205"/>
                <a:gd name="T26" fmla="+- 0 1113 240"/>
                <a:gd name="T27" fmla="*/ 1113 h 1054"/>
                <a:gd name="T28" fmla="+- 0 10426 567"/>
                <a:gd name="T29" fmla="*/ T28 w 10205"/>
                <a:gd name="T30" fmla="+- 0 1113 240"/>
                <a:gd name="T31" fmla="*/ 1113 h 1054"/>
                <a:gd name="T32" fmla="+- 0 9807 567"/>
                <a:gd name="T33" fmla="*/ T32 w 10205"/>
                <a:gd name="T34" fmla="+- 0 990 240"/>
                <a:gd name="T35" fmla="*/ 990 h 1054"/>
                <a:gd name="T36" fmla="+- 0 9755 567"/>
                <a:gd name="T37" fmla="*/ T36 w 10205"/>
                <a:gd name="T38" fmla="+- 0 948 240"/>
                <a:gd name="T39" fmla="*/ 948 h 1054"/>
                <a:gd name="T40" fmla="+- 0 2109 567"/>
                <a:gd name="T41" fmla="*/ T40 w 10205"/>
                <a:gd name="T42" fmla="+- 0 948 240"/>
                <a:gd name="T43" fmla="*/ 948 h 1054"/>
                <a:gd name="T44" fmla="+- 0 1608 567"/>
                <a:gd name="T45" fmla="*/ T44 w 10205"/>
                <a:gd name="T46" fmla="+- 0 860 240"/>
                <a:gd name="T47" fmla="*/ 860 h 1054"/>
                <a:gd name="T48" fmla="+- 0 1523 567"/>
                <a:gd name="T49" fmla="*/ T48 w 10205"/>
                <a:gd name="T50" fmla="+- 0 783 240"/>
                <a:gd name="T51" fmla="*/ 783 h 1054"/>
                <a:gd name="T52" fmla="+- 0 3627 567"/>
                <a:gd name="T53" fmla="*/ T52 w 10205"/>
                <a:gd name="T54" fmla="+- 0 825 240"/>
                <a:gd name="T55" fmla="*/ 825 h 1054"/>
                <a:gd name="T56" fmla="+- 0 3541 567"/>
                <a:gd name="T57" fmla="*/ T56 w 10205"/>
                <a:gd name="T58" fmla="+- 0 845 240"/>
                <a:gd name="T59" fmla="*/ 845 h 1054"/>
                <a:gd name="T60" fmla="+- 0 3359 567"/>
                <a:gd name="T61" fmla="*/ T60 w 10205"/>
                <a:gd name="T62" fmla="+- 0 893 240"/>
                <a:gd name="T63" fmla="*/ 893 h 1054"/>
                <a:gd name="T64" fmla="+- 0 2635 567"/>
                <a:gd name="T65" fmla="*/ T64 w 10205"/>
                <a:gd name="T66" fmla="+- 0 937 240"/>
                <a:gd name="T67" fmla="*/ 937 h 1054"/>
                <a:gd name="T68" fmla="+- 0 2109 567"/>
                <a:gd name="T69" fmla="*/ T68 w 10205"/>
                <a:gd name="T70" fmla="+- 0 948 240"/>
                <a:gd name="T71" fmla="*/ 948 h 1054"/>
                <a:gd name="T72" fmla="+- 0 9755 567"/>
                <a:gd name="T73" fmla="*/ T72 w 10205"/>
                <a:gd name="T74" fmla="+- 0 948 240"/>
                <a:gd name="T75" fmla="*/ 948 h 1054"/>
                <a:gd name="T76" fmla="+- 0 9745 567"/>
                <a:gd name="T77" fmla="*/ T76 w 10205"/>
                <a:gd name="T78" fmla="+- 0 941 240"/>
                <a:gd name="T79" fmla="*/ 941 h 1054"/>
                <a:gd name="T80" fmla="+- 0 6538 567"/>
                <a:gd name="T81" fmla="*/ T80 w 10205"/>
                <a:gd name="T82" fmla="+- 0 941 240"/>
                <a:gd name="T83" fmla="*/ 941 h 1054"/>
                <a:gd name="T84" fmla="+- 0 6146 567"/>
                <a:gd name="T85" fmla="*/ T84 w 10205"/>
                <a:gd name="T86" fmla="+- 0 879 240"/>
                <a:gd name="T87" fmla="*/ 879 h 1054"/>
                <a:gd name="T88" fmla="+- 0 5075 567"/>
                <a:gd name="T89" fmla="*/ T88 w 10205"/>
                <a:gd name="T90" fmla="+- 0 879 240"/>
                <a:gd name="T91" fmla="*/ 879 h 1054"/>
                <a:gd name="T92" fmla="+- 0 5033 567"/>
                <a:gd name="T93" fmla="*/ T92 w 10205"/>
                <a:gd name="T94" fmla="+- 0 841 240"/>
                <a:gd name="T95" fmla="*/ 841 h 1054"/>
                <a:gd name="T96" fmla="+- 0 3627 567"/>
                <a:gd name="T97" fmla="*/ T96 w 10205"/>
                <a:gd name="T98" fmla="+- 0 841 240"/>
                <a:gd name="T99" fmla="*/ 841 h 1054"/>
                <a:gd name="T100" fmla="+- 0 3627 567"/>
                <a:gd name="T101" fmla="*/ T100 w 10205"/>
                <a:gd name="T102" fmla="+- 0 825 240"/>
                <a:gd name="T103" fmla="*/ 825 h 1054"/>
                <a:gd name="T104" fmla="+- 0 8206 567"/>
                <a:gd name="T105" fmla="*/ T104 w 10205"/>
                <a:gd name="T106" fmla="+- 0 240 240"/>
                <a:gd name="T107" fmla="*/ 240 h 1054"/>
                <a:gd name="T108" fmla="+- 0 7901 567"/>
                <a:gd name="T109" fmla="*/ T108 w 10205"/>
                <a:gd name="T110" fmla="+- 0 240 240"/>
                <a:gd name="T111" fmla="*/ 240 h 1054"/>
                <a:gd name="T112" fmla="+- 0 7471 567"/>
                <a:gd name="T113" fmla="*/ T112 w 10205"/>
                <a:gd name="T114" fmla="+- 0 670 240"/>
                <a:gd name="T115" fmla="*/ 670 h 1054"/>
                <a:gd name="T116" fmla="+- 0 7008 567"/>
                <a:gd name="T117" fmla="*/ T116 w 10205"/>
                <a:gd name="T118" fmla="+- 0 670 240"/>
                <a:gd name="T119" fmla="*/ 670 h 1054"/>
                <a:gd name="T120" fmla="+- 0 7008 567"/>
                <a:gd name="T121" fmla="*/ T120 w 10205"/>
                <a:gd name="T122" fmla="+- 0 941 240"/>
                <a:gd name="T123" fmla="*/ 941 h 1054"/>
                <a:gd name="T124" fmla="+- 0 9745 567"/>
                <a:gd name="T125" fmla="*/ T124 w 10205"/>
                <a:gd name="T126" fmla="+- 0 941 240"/>
                <a:gd name="T127" fmla="*/ 941 h 1054"/>
                <a:gd name="T128" fmla="+- 0 9316 567"/>
                <a:gd name="T129" fmla="*/ T128 w 10205"/>
                <a:gd name="T130" fmla="+- 0 595 240"/>
                <a:gd name="T131" fmla="*/ 595 h 1054"/>
                <a:gd name="T132" fmla="+- 0 9253 567"/>
                <a:gd name="T133" fmla="*/ T132 w 10205"/>
                <a:gd name="T134" fmla="+- 0 534 240"/>
                <a:gd name="T135" fmla="*/ 534 h 1054"/>
                <a:gd name="T136" fmla="+- 0 9239 567"/>
                <a:gd name="T137" fmla="*/ T136 w 10205"/>
                <a:gd name="T138" fmla="+- 0 534 240"/>
                <a:gd name="T139" fmla="*/ 534 h 1054"/>
                <a:gd name="T140" fmla="+- 0 8709 567"/>
                <a:gd name="T141" fmla="*/ T140 w 10205"/>
                <a:gd name="T142" fmla="+- 0 395 240"/>
                <a:gd name="T143" fmla="*/ 395 h 1054"/>
                <a:gd name="T144" fmla="+- 0 8206 567"/>
                <a:gd name="T145" fmla="*/ T144 w 10205"/>
                <a:gd name="T146" fmla="+- 0 395 240"/>
                <a:gd name="T147" fmla="*/ 395 h 1054"/>
                <a:gd name="T148" fmla="+- 0 8206 567"/>
                <a:gd name="T149" fmla="*/ T148 w 10205"/>
                <a:gd name="T150" fmla="+- 0 240 240"/>
                <a:gd name="T151" fmla="*/ 240 h 1054"/>
                <a:gd name="T152" fmla="+- 0 9239 567"/>
                <a:gd name="T153" fmla="*/ T152 w 10205"/>
                <a:gd name="T154" fmla="+- 0 520 240"/>
                <a:gd name="T155" fmla="*/ 520 h 1054"/>
                <a:gd name="T156" fmla="+- 0 9239 567"/>
                <a:gd name="T157" fmla="*/ T156 w 10205"/>
                <a:gd name="T158" fmla="+- 0 534 240"/>
                <a:gd name="T159" fmla="*/ 534 h 1054"/>
                <a:gd name="T160" fmla="+- 0 9253 567"/>
                <a:gd name="T161" fmla="*/ T160 w 10205"/>
                <a:gd name="T162" fmla="+- 0 534 240"/>
                <a:gd name="T163" fmla="*/ 534 h 1054"/>
                <a:gd name="T164" fmla="+- 0 9239 567"/>
                <a:gd name="T165" fmla="*/ T164 w 10205"/>
                <a:gd name="T166" fmla="+- 0 520 240"/>
                <a:gd name="T167" fmla="*/ 520 h 1054"/>
                <a:gd name="T168" fmla="+- 0 8561 567"/>
                <a:gd name="T169" fmla="*/ T168 w 10205"/>
                <a:gd name="T170" fmla="+- 0 357 240"/>
                <a:gd name="T171" fmla="*/ 357 h 1054"/>
                <a:gd name="T172" fmla="+- 0 8561 567"/>
                <a:gd name="T173" fmla="*/ T172 w 10205"/>
                <a:gd name="T174" fmla="+- 0 395 240"/>
                <a:gd name="T175" fmla="*/ 395 h 1054"/>
                <a:gd name="T176" fmla="+- 0 8709 567"/>
                <a:gd name="T177" fmla="*/ T176 w 10205"/>
                <a:gd name="T178" fmla="+- 0 395 240"/>
                <a:gd name="T179" fmla="*/ 395 h 1054"/>
                <a:gd name="T180" fmla="+- 0 8561 567"/>
                <a:gd name="T181" fmla="*/ T180 w 10205"/>
                <a:gd name="T182" fmla="+- 0 357 240"/>
                <a:gd name="T183" fmla="*/ 357 h 10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10205" h="1054">
                  <a:moveTo>
                    <a:pt x="956" y="543"/>
                  </a:moveTo>
                  <a:lnTo>
                    <a:pt x="791" y="543"/>
                  </a:lnTo>
                  <a:lnTo>
                    <a:pt x="791" y="545"/>
                  </a:lnTo>
                  <a:lnTo>
                    <a:pt x="0" y="545"/>
                  </a:lnTo>
                  <a:lnTo>
                    <a:pt x="0" y="1054"/>
                  </a:lnTo>
                  <a:lnTo>
                    <a:pt x="10205" y="1054"/>
                  </a:lnTo>
                  <a:lnTo>
                    <a:pt x="10205" y="873"/>
                  </a:lnTo>
                  <a:lnTo>
                    <a:pt x="9859" y="873"/>
                  </a:lnTo>
                  <a:lnTo>
                    <a:pt x="9240" y="750"/>
                  </a:lnTo>
                  <a:lnTo>
                    <a:pt x="9188" y="708"/>
                  </a:lnTo>
                  <a:lnTo>
                    <a:pt x="1542" y="708"/>
                  </a:lnTo>
                  <a:lnTo>
                    <a:pt x="1041" y="620"/>
                  </a:lnTo>
                  <a:lnTo>
                    <a:pt x="956" y="543"/>
                  </a:lnTo>
                  <a:close/>
                  <a:moveTo>
                    <a:pt x="3060" y="585"/>
                  </a:moveTo>
                  <a:lnTo>
                    <a:pt x="2974" y="605"/>
                  </a:lnTo>
                  <a:lnTo>
                    <a:pt x="2792" y="653"/>
                  </a:lnTo>
                  <a:lnTo>
                    <a:pt x="2068" y="697"/>
                  </a:lnTo>
                  <a:lnTo>
                    <a:pt x="1542" y="708"/>
                  </a:lnTo>
                  <a:lnTo>
                    <a:pt x="9188" y="708"/>
                  </a:lnTo>
                  <a:lnTo>
                    <a:pt x="9178" y="701"/>
                  </a:lnTo>
                  <a:lnTo>
                    <a:pt x="5971" y="701"/>
                  </a:lnTo>
                  <a:lnTo>
                    <a:pt x="5579" y="639"/>
                  </a:lnTo>
                  <a:lnTo>
                    <a:pt x="4508" y="639"/>
                  </a:lnTo>
                  <a:lnTo>
                    <a:pt x="4466" y="601"/>
                  </a:lnTo>
                  <a:lnTo>
                    <a:pt x="3060" y="601"/>
                  </a:lnTo>
                  <a:lnTo>
                    <a:pt x="3060" y="585"/>
                  </a:lnTo>
                  <a:close/>
                  <a:moveTo>
                    <a:pt x="7639" y="0"/>
                  </a:moveTo>
                  <a:lnTo>
                    <a:pt x="7334" y="0"/>
                  </a:lnTo>
                  <a:lnTo>
                    <a:pt x="6904" y="430"/>
                  </a:lnTo>
                  <a:lnTo>
                    <a:pt x="6441" y="430"/>
                  </a:lnTo>
                  <a:lnTo>
                    <a:pt x="6441" y="701"/>
                  </a:lnTo>
                  <a:lnTo>
                    <a:pt x="9178" y="701"/>
                  </a:lnTo>
                  <a:lnTo>
                    <a:pt x="8749" y="355"/>
                  </a:lnTo>
                  <a:lnTo>
                    <a:pt x="8686" y="294"/>
                  </a:lnTo>
                  <a:lnTo>
                    <a:pt x="8672" y="294"/>
                  </a:lnTo>
                  <a:lnTo>
                    <a:pt x="8142" y="155"/>
                  </a:lnTo>
                  <a:lnTo>
                    <a:pt x="7639" y="155"/>
                  </a:lnTo>
                  <a:lnTo>
                    <a:pt x="7639" y="0"/>
                  </a:lnTo>
                  <a:close/>
                  <a:moveTo>
                    <a:pt x="8672" y="280"/>
                  </a:moveTo>
                  <a:lnTo>
                    <a:pt x="8672" y="294"/>
                  </a:lnTo>
                  <a:lnTo>
                    <a:pt x="8686" y="294"/>
                  </a:lnTo>
                  <a:lnTo>
                    <a:pt x="8672" y="280"/>
                  </a:lnTo>
                  <a:close/>
                  <a:moveTo>
                    <a:pt x="7994" y="117"/>
                  </a:moveTo>
                  <a:lnTo>
                    <a:pt x="7994" y="155"/>
                  </a:lnTo>
                  <a:lnTo>
                    <a:pt x="8142" y="155"/>
                  </a:lnTo>
                  <a:lnTo>
                    <a:pt x="7994" y="117"/>
                  </a:lnTo>
                  <a:close/>
                </a:path>
              </a:pathLst>
            </a:custGeom>
            <a:solidFill>
              <a:srgbClr val="D8D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19"/>
            <p:cNvSpPr>
              <a:spLocks/>
            </p:cNvSpPr>
            <p:nvPr/>
          </p:nvSpPr>
          <p:spPr bwMode="auto">
            <a:xfrm>
              <a:off x="566" y="239"/>
              <a:ext cx="10205" cy="874"/>
            </a:xfrm>
            <a:custGeom>
              <a:avLst/>
              <a:gdLst>
                <a:gd name="T0" fmla="+- 0 9239 567"/>
                <a:gd name="T1" fmla="*/ T0 w 10205"/>
                <a:gd name="T2" fmla="+- 0 534 240"/>
                <a:gd name="T3" fmla="*/ 534 h 874"/>
                <a:gd name="T4" fmla="+- 0 8561 567"/>
                <a:gd name="T5" fmla="*/ T4 w 10205"/>
                <a:gd name="T6" fmla="+- 0 357 240"/>
                <a:gd name="T7" fmla="*/ 357 h 874"/>
                <a:gd name="T8" fmla="+- 0 8561 567"/>
                <a:gd name="T9" fmla="*/ T8 w 10205"/>
                <a:gd name="T10" fmla="+- 0 395 240"/>
                <a:gd name="T11" fmla="*/ 395 h 874"/>
                <a:gd name="T12" fmla="+- 0 8206 567"/>
                <a:gd name="T13" fmla="*/ T12 w 10205"/>
                <a:gd name="T14" fmla="+- 0 395 240"/>
                <a:gd name="T15" fmla="*/ 395 h 874"/>
                <a:gd name="T16" fmla="+- 0 8206 567"/>
                <a:gd name="T17" fmla="*/ T16 w 10205"/>
                <a:gd name="T18" fmla="+- 0 240 240"/>
                <a:gd name="T19" fmla="*/ 240 h 874"/>
                <a:gd name="T20" fmla="+- 0 7901 567"/>
                <a:gd name="T21" fmla="*/ T20 w 10205"/>
                <a:gd name="T22" fmla="+- 0 240 240"/>
                <a:gd name="T23" fmla="*/ 240 h 874"/>
                <a:gd name="T24" fmla="+- 0 7471 567"/>
                <a:gd name="T25" fmla="*/ T24 w 10205"/>
                <a:gd name="T26" fmla="+- 0 670 240"/>
                <a:gd name="T27" fmla="*/ 670 h 874"/>
                <a:gd name="T28" fmla="+- 0 7008 567"/>
                <a:gd name="T29" fmla="*/ T28 w 10205"/>
                <a:gd name="T30" fmla="+- 0 670 240"/>
                <a:gd name="T31" fmla="*/ 670 h 874"/>
                <a:gd name="T32" fmla="+- 0 7008 567"/>
                <a:gd name="T33" fmla="*/ T32 w 10205"/>
                <a:gd name="T34" fmla="+- 0 941 240"/>
                <a:gd name="T35" fmla="*/ 941 h 874"/>
                <a:gd name="T36" fmla="+- 0 6538 567"/>
                <a:gd name="T37" fmla="*/ T36 w 10205"/>
                <a:gd name="T38" fmla="+- 0 941 240"/>
                <a:gd name="T39" fmla="*/ 941 h 874"/>
                <a:gd name="T40" fmla="+- 0 6146 567"/>
                <a:gd name="T41" fmla="*/ T40 w 10205"/>
                <a:gd name="T42" fmla="+- 0 879 240"/>
                <a:gd name="T43" fmla="*/ 879 h 874"/>
                <a:gd name="T44" fmla="+- 0 5075 567"/>
                <a:gd name="T45" fmla="*/ T44 w 10205"/>
                <a:gd name="T46" fmla="+- 0 879 240"/>
                <a:gd name="T47" fmla="*/ 879 h 874"/>
                <a:gd name="T48" fmla="+- 0 5033 567"/>
                <a:gd name="T49" fmla="*/ T48 w 10205"/>
                <a:gd name="T50" fmla="+- 0 841 240"/>
                <a:gd name="T51" fmla="*/ 841 h 874"/>
                <a:gd name="T52" fmla="+- 0 3627 567"/>
                <a:gd name="T53" fmla="*/ T52 w 10205"/>
                <a:gd name="T54" fmla="+- 0 841 240"/>
                <a:gd name="T55" fmla="*/ 841 h 874"/>
                <a:gd name="T56" fmla="+- 0 3627 567"/>
                <a:gd name="T57" fmla="*/ T56 w 10205"/>
                <a:gd name="T58" fmla="+- 0 825 240"/>
                <a:gd name="T59" fmla="*/ 825 h 874"/>
                <a:gd name="T60" fmla="+- 0 3541 567"/>
                <a:gd name="T61" fmla="*/ T60 w 10205"/>
                <a:gd name="T62" fmla="+- 0 845 240"/>
                <a:gd name="T63" fmla="*/ 845 h 874"/>
                <a:gd name="T64" fmla="+- 0 3359 567"/>
                <a:gd name="T65" fmla="*/ T64 w 10205"/>
                <a:gd name="T66" fmla="+- 0 893 240"/>
                <a:gd name="T67" fmla="*/ 893 h 874"/>
                <a:gd name="T68" fmla="+- 0 3003 567"/>
                <a:gd name="T69" fmla="*/ T68 w 10205"/>
                <a:gd name="T70" fmla="+- 0 914 240"/>
                <a:gd name="T71" fmla="*/ 914 h 874"/>
                <a:gd name="T72" fmla="+- 0 2635 567"/>
                <a:gd name="T73" fmla="*/ T72 w 10205"/>
                <a:gd name="T74" fmla="+- 0 937 240"/>
                <a:gd name="T75" fmla="*/ 937 h 874"/>
                <a:gd name="T76" fmla="+- 0 2109 567"/>
                <a:gd name="T77" fmla="*/ T76 w 10205"/>
                <a:gd name="T78" fmla="+- 0 948 240"/>
                <a:gd name="T79" fmla="*/ 948 h 874"/>
                <a:gd name="T80" fmla="+- 0 1608 567"/>
                <a:gd name="T81" fmla="*/ T80 w 10205"/>
                <a:gd name="T82" fmla="+- 0 860 240"/>
                <a:gd name="T83" fmla="*/ 860 h 874"/>
                <a:gd name="T84" fmla="+- 0 1523 567"/>
                <a:gd name="T85" fmla="*/ T84 w 10205"/>
                <a:gd name="T86" fmla="+- 0 783 240"/>
                <a:gd name="T87" fmla="*/ 783 h 874"/>
                <a:gd name="T88" fmla="+- 0 1358 567"/>
                <a:gd name="T89" fmla="*/ T88 w 10205"/>
                <a:gd name="T90" fmla="+- 0 783 240"/>
                <a:gd name="T91" fmla="*/ 783 h 874"/>
                <a:gd name="T92" fmla="+- 0 1358 567"/>
                <a:gd name="T93" fmla="*/ T92 w 10205"/>
                <a:gd name="T94" fmla="+- 0 785 240"/>
                <a:gd name="T95" fmla="*/ 785 h 874"/>
                <a:gd name="T96" fmla="+- 0 567 567"/>
                <a:gd name="T97" fmla="*/ T96 w 10205"/>
                <a:gd name="T98" fmla="+- 0 785 240"/>
                <a:gd name="T99" fmla="*/ 785 h 874"/>
                <a:gd name="T100" fmla="+- 0 10772 567"/>
                <a:gd name="T101" fmla="*/ T100 w 10205"/>
                <a:gd name="T102" fmla="+- 0 1113 240"/>
                <a:gd name="T103" fmla="*/ 1113 h 874"/>
                <a:gd name="T104" fmla="+- 0 10426 567"/>
                <a:gd name="T105" fmla="*/ T104 w 10205"/>
                <a:gd name="T106" fmla="+- 0 1113 240"/>
                <a:gd name="T107" fmla="*/ 1113 h 874"/>
                <a:gd name="T108" fmla="+- 0 9807 567"/>
                <a:gd name="T109" fmla="*/ T108 w 10205"/>
                <a:gd name="T110" fmla="+- 0 990 240"/>
                <a:gd name="T111" fmla="*/ 990 h 874"/>
                <a:gd name="T112" fmla="+- 0 9414 567"/>
                <a:gd name="T113" fmla="*/ T112 w 10205"/>
                <a:gd name="T114" fmla="+- 0 674 240"/>
                <a:gd name="T115" fmla="*/ 674 h 874"/>
                <a:gd name="T116" fmla="+- 0 9316 567"/>
                <a:gd name="T117" fmla="*/ T116 w 10205"/>
                <a:gd name="T118" fmla="+- 0 595 240"/>
                <a:gd name="T119" fmla="*/ 595 h 874"/>
                <a:gd name="T120" fmla="+- 0 9239 567"/>
                <a:gd name="T121" fmla="*/ T120 w 10205"/>
                <a:gd name="T122" fmla="+- 0 520 240"/>
                <a:gd name="T123" fmla="*/ 520 h 874"/>
                <a:gd name="T124" fmla="+- 0 9239 567"/>
                <a:gd name="T125" fmla="*/ T124 w 10205"/>
                <a:gd name="T126" fmla="+- 0 534 240"/>
                <a:gd name="T127" fmla="*/ 534 h 8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0205" h="874">
                  <a:moveTo>
                    <a:pt x="8672" y="294"/>
                  </a:moveTo>
                  <a:lnTo>
                    <a:pt x="7994" y="117"/>
                  </a:lnTo>
                  <a:lnTo>
                    <a:pt x="7994" y="155"/>
                  </a:lnTo>
                  <a:lnTo>
                    <a:pt x="7639" y="155"/>
                  </a:lnTo>
                  <a:lnTo>
                    <a:pt x="7639" y="0"/>
                  </a:lnTo>
                  <a:lnTo>
                    <a:pt x="7334" y="0"/>
                  </a:lnTo>
                  <a:lnTo>
                    <a:pt x="6904" y="430"/>
                  </a:lnTo>
                  <a:lnTo>
                    <a:pt x="6441" y="430"/>
                  </a:lnTo>
                  <a:lnTo>
                    <a:pt x="6441" y="701"/>
                  </a:lnTo>
                  <a:lnTo>
                    <a:pt x="5971" y="701"/>
                  </a:lnTo>
                  <a:lnTo>
                    <a:pt x="5579" y="639"/>
                  </a:lnTo>
                  <a:lnTo>
                    <a:pt x="4508" y="639"/>
                  </a:lnTo>
                  <a:lnTo>
                    <a:pt x="4466" y="601"/>
                  </a:lnTo>
                  <a:lnTo>
                    <a:pt x="3060" y="601"/>
                  </a:lnTo>
                  <a:lnTo>
                    <a:pt x="3060" y="585"/>
                  </a:lnTo>
                  <a:lnTo>
                    <a:pt x="2974" y="605"/>
                  </a:lnTo>
                  <a:lnTo>
                    <a:pt x="2792" y="653"/>
                  </a:lnTo>
                  <a:lnTo>
                    <a:pt x="2436" y="674"/>
                  </a:lnTo>
                  <a:lnTo>
                    <a:pt x="2068" y="697"/>
                  </a:lnTo>
                  <a:lnTo>
                    <a:pt x="1542" y="708"/>
                  </a:lnTo>
                  <a:lnTo>
                    <a:pt x="1041" y="620"/>
                  </a:lnTo>
                  <a:lnTo>
                    <a:pt x="956" y="543"/>
                  </a:lnTo>
                  <a:lnTo>
                    <a:pt x="791" y="543"/>
                  </a:lnTo>
                  <a:lnTo>
                    <a:pt x="791" y="545"/>
                  </a:lnTo>
                  <a:lnTo>
                    <a:pt x="0" y="545"/>
                  </a:lnTo>
                  <a:moveTo>
                    <a:pt x="10205" y="873"/>
                  </a:moveTo>
                  <a:lnTo>
                    <a:pt x="9859" y="873"/>
                  </a:lnTo>
                  <a:lnTo>
                    <a:pt x="9240" y="750"/>
                  </a:lnTo>
                  <a:lnTo>
                    <a:pt x="8847" y="434"/>
                  </a:lnTo>
                  <a:lnTo>
                    <a:pt x="8749" y="355"/>
                  </a:lnTo>
                  <a:lnTo>
                    <a:pt x="8672" y="280"/>
                  </a:lnTo>
                  <a:lnTo>
                    <a:pt x="8672" y="294"/>
                  </a:lnTo>
                </a:path>
              </a:pathLst>
            </a:custGeom>
            <a:noFill/>
            <a:ln w="1219">
              <a:solidFill>
                <a:srgbClr val="D8DAD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239"/>
              <a:ext cx="10205" cy="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AutoShape 17"/>
            <p:cNvSpPr>
              <a:spLocks/>
            </p:cNvSpPr>
            <p:nvPr/>
          </p:nvSpPr>
          <p:spPr bwMode="auto">
            <a:xfrm>
              <a:off x="566" y="239"/>
              <a:ext cx="10205" cy="874"/>
            </a:xfrm>
            <a:custGeom>
              <a:avLst/>
              <a:gdLst>
                <a:gd name="T0" fmla="+- 0 9239 567"/>
                <a:gd name="T1" fmla="*/ T0 w 10205"/>
                <a:gd name="T2" fmla="+- 0 534 240"/>
                <a:gd name="T3" fmla="*/ 534 h 874"/>
                <a:gd name="T4" fmla="+- 0 8561 567"/>
                <a:gd name="T5" fmla="*/ T4 w 10205"/>
                <a:gd name="T6" fmla="+- 0 357 240"/>
                <a:gd name="T7" fmla="*/ 357 h 874"/>
                <a:gd name="T8" fmla="+- 0 8561 567"/>
                <a:gd name="T9" fmla="*/ T8 w 10205"/>
                <a:gd name="T10" fmla="+- 0 395 240"/>
                <a:gd name="T11" fmla="*/ 395 h 874"/>
                <a:gd name="T12" fmla="+- 0 8206 567"/>
                <a:gd name="T13" fmla="*/ T12 w 10205"/>
                <a:gd name="T14" fmla="+- 0 395 240"/>
                <a:gd name="T15" fmla="*/ 395 h 874"/>
                <a:gd name="T16" fmla="+- 0 8206 567"/>
                <a:gd name="T17" fmla="*/ T16 w 10205"/>
                <a:gd name="T18" fmla="+- 0 240 240"/>
                <a:gd name="T19" fmla="*/ 240 h 874"/>
                <a:gd name="T20" fmla="+- 0 7901 567"/>
                <a:gd name="T21" fmla="*/ T20 w 10205"/>
                <a:gd name="T22" fmla="+- 0 240 240"/>
                <a:gd name="T23" fmla="*/ 240 h 874"/>
                <a:gd name="T24" fmla="+- 0 7471 567"/>
                <a:gd name="T25" fmla="*/ T24 w 10205"/>
                <a:gd name="T26" fmla="+- 0 670 240"/>
                <a:gd name="T27" fmla="*/ 670 h 874"/>
                <a:gd name="T28" fmla="+- 0 7008 567"/>
                <a:gd name="T29" fmla="*/ T28 w 10205"/>
                <a:gd name="T30" fmla="+- 0 670 240"/>
                <a:gd name="T31" fmla="*/ 670 h 874"/>
                <a:gd name="T32" fmla="+- 0 7008 567"/>
                <a:gd name="T33" fmla="*/ T32 w 10205"/>
                <a:gd name="T34" fmla="+- 0 941 240"/>
                <a:gd name="T35" fmla="*/ 941 h 874"/>
                <a:gd name="T36" fmla="+- 0 6538 567"/>
                <a:gd name="T37" fmla="*/ T36 w 10205"/>
                <a:gd name="T38" fmla="+- 0 941 240"/>
                <a:gd name="T39" fmla="*/ 941 h 874"/>
                <a:gd name="T40" fmla="+- 0 6146 567"/>
                <a:gd name="T41" fmla="*/ T40 w 10205"/>
                <a:gd name="T42" fmla="+- 0 879 240"/>
                <a:gd name="T43" fmla="*/ 879 h 874"/>
                <a:gd name="T44" fmla="+- 0 5075 567"/>
                <a:gd name="T45" fmla="*/ T44 w 10205"/>
                <a:gd name="T46" fmla="+- 0 879 240"/>
                <a:gd name="T47" fmla="*/ 879 h 874"/>
                <a:gd name="T48" fmla="+- 0 5033 567"/>
                <a:gd name="T49" fmla="*/ T48 w 10205"/>
                <a:gd name="T50" fmla="+- 0 841 240"/>
                <a:gd name="T51" fmla="*/ 841 h 874"/>
                <a:gd name="T52" fmla="+- 0 3627 567"/>
                <a:gd name="T53" fmla="*/ T52 w 10205"/>
                <a:gd name="T54" fmla="+- 0 841 240"/>
                <a:gd name="T55" fmla="*/ 841 h 874"/>
                <a:gd name="T56" fmla="+- 0 3627 567"/>
                <a:gd name="T57" fmla="*/ T56 w 10205"/>
                <a:gd name="T58" fmla="+- 0 825 240"/>
                <a:gd name="T59" fmla="*/ 825 h 874"/>
                <a:gd name="T60" fmla="+- 0 3541 567"/>
                <a:gd name="T61" fmla="*/ T60 w 10205"/>
                <a:gd name="T62" fmla="+- 0 845 240"/>
                <a:gd name="T63" fmla="*/ 845 h 874"/>
                <a:gd name="T64" fmla="+- 0 3359 567"/>
                <a:gd name="T65" fmla="*/ T64 w 10205"/>
                <a:gd name="T66" fmla="+- 0 893 240"/>
                <a:gd name="T67" fmla="*/ 893 h 874"/>
                <a:gd name="T68" fmla="+- 0 3003 567"/>
                <a:gd name="T69" fmla="*/ T68 w 10205"/>
                <a:gd name="T70" fmla="+- 0 914 240"/>
                <a:gd name="T71" fmla="*/ 914 h 874"/>
                <a:gd name="T72" fmla="+- 0 2635 567"/>
                <a:gd name="T73" fmla="*/ T72 w 10205"/>
                <a:gd name="T74" fmla="+- 0 937 240"/>
                <a:gd name="T75" fmla="*/ 937 h 874"/>
                <a:gd name="T76" fmla="+- 0 2109 567"/>
                <a:gd name="T77" fmla="*/ T76 w 10205"/>
                <a:gd name="T78" fmla="+- 0 948 240"/>
                <a:gd name="T79" fmla="*/ 948 h 874"/>
                <a:gd name="T80" fmla="+- 0 1608 567"/>
                <a:gd name="T81" fmla="*/ T80 w 10205"/>
                <a:gd name="T82" fmla="+- 0 860 240"/>
                <a:gd name="T83" fmla="*/ 860 h 874"/>
                <a:gd name="T84" fmla="+- 0 1523 567"/>
                <a:gd name="T85" fmla="*/ T84 w 10205"/>
                <a:gd name="T86" fmla="+- 0 783 240"/>
                <a:gd name="T87" fmla="*/ 783 h 874"/>
                <a:gd name="T88" fmla="+- 0 1358 567"/>
                <a:gd name="T89" fmla="*/ T88 w 10205"/>
                <a:gd name="T90" fmla="+- 0 783 240"/>
                <a:gd name="T91" fmla="*/ 783 h 874"/>
                <a:gd name="T92" fmla="+- 0 1358 567"/>
                <a:gd name="T93" fmla="*/ T92 w 10205"/>
                <a:gd name="T94" fmla="+- 0 785 240"/>
                <a:gd name="T95" fmla="*/ 785 h 874"/>
                <a:gd name="T96" fmla="+- 0 567 567"/>
                <a:gd name="T97" fmla="*/ T96 w 10205"/>
                <a:gd name="T98" fmla="+- 0 785 240"/>
                <a:gd name="T99" fmla="*/ 785 h 874"/>
                <a:gd name="T100" fmla="+- 0 10772 567"/>
                <a:gd name="T101" fmla="*/ T100 w 10205"/>
                <a:gd name="T102" fmla="+- 0 1113 240"/>
                <a:gd name="T103" fmla="*/ 1113 h 874"/>
                <a:gd name="T104" fmla="+- 0 10426 567"/>
                <a:gd name="T105" fmla="*/ T104 w 10205"/>
                <a:gd name="T106" fmla="+- 0 1113 240"/>
                <a:gd name="T107" fmla="*/ 1113 h 874"/>
                <a:gd name="T108" fmla="+- 0 9807 567"/>
                <a:gd name="T109" fmla="*/ T108 w 10205"/>
                <a:gd name="T110" fmla="+- 0 990 240"/>
                <a:gd name="T111" fmla="*/ 990 h 874"/>
                <a:gd name="T112" fmla="+- 0 9414 567"/>
                <a:gd name="T113" fmla="*/ T112 w 10205"/>
                <a:gd name="T114" fmla="+- 0 674 240"/>
                <a:gd name="T115" fmla="*/ 674 h 874"/>
                <a:gd name="T116" fmla="+- 0 9316 567"/>
                <a:gd name="T117" fmla="*/ T116 w 10205"/>
                <a:gd name="T118" fmla="+- 0 595 240"/>
                <a:gd name="T119" fmla="*/ 595 h 874"/>
                <a:gd name="T120" fmla="+- 0 9239 567"/>
                <a:gd name="T121" fmla="*/ T120 w 10205"/>
                <a:gd name="T122" fmla="+- 0 520 240"/>
                <a:gd name="T123" fmla="*/ 520 h 874"/>
                <a:gd name="T124" fmla="+- 0 9239 567"/>
                <a:gd name="T125" fmla="*/ T124 w 10205"/>
                <a:gd name="T126" fmla="+- 0 534 240"/>
                <a:gd name="T127" fmla="*/ 534 h 8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0205" h="874">
                  <a:moveTo>
                    <a:pt x="8672" y="294"/>
                  </a:moveTo>
                  <a:lnTo>
                    <a:pt x="7994" y="117"/>
                  </a:lnTo>
                  <a:lnTo>
                    <a:pt x="7994" y="155"/>
                  </a:lnTo>
                  <a:lnTo>
                    <a:pt x="7639" y="155"/>
                  </a:lnTo>
                  <a:lnTo>
                    <a:pt x="7639" y="0"/>
                  </a:lnTo>
                  <a:lnTo>
                    <a:pt x="7334" y="0"/>
                  </a:lnTo>
                  <a:lnTo>
                    <a:pt x="6904" y="430"/>
                  </a:lnTo>
                  <a:lnTo>
                    <a:pt x="6441" y="430"/>
                  </a:lnTo>
                  <a:lnTo>
                    <a:pt x="6441" y="701"/>
                  </a:lnTo>
                  <a:lnTo>
                    <a:pt x="5971" y="701"/>
                  </a:lnTo>
                  <a:lnTo>
                    <a:pt x="5579" y="639"/>
                  </a:lnTo>
                  <a:lnTo>
                    <a:pt x="4508" y="639"/>
                  </a:lnTo>
                  <a:lnTo>
                    <a:pt x="4466" y="601"/>
                  </a:lnTo>
                  <a:lnTo>
                    <a:pt x="3060" y="601"/>
                  </a:lnTo>
                  <a:lnTo>
                    <a:pt x="3060" y="585"/>
                  </a:lnTo>
                  <a:lnTo>
                    <a:pt x="2974" y="605"/>
                  </a:lnTo>
                  <a:lnTo>
                    <a:pt x="2792" y="653"/>
                  </a:lnTo>
                  <a:lnTo>
                    <a:pt x="2436" y="674"/>
                  </a:lnTo>
                  <a:lnTo>
                    <a:pt x="2068" y="697"/>
                  </a:lnTo>
                  <a:lnTo>
                    <a:pt x="1542" y="708"/>
                  </a:lnTo>
                  <a:lnTo>
                    <a:pt x="1041" y="620"/>
                  </a:lnTo>
                  <a:lnTo>
                    <a:pt x="956" y="543"/>
                  </a:lnTo>
                  <a:lnTo>
                    <a:pt x="791" y="543"/>
                  </a:lnTo>
                  <a:lnTo>
                    <a:pt x="791" y="545"/>
                  </a:lnTo>
                  <a:lnTo>
                    <a:pt x="0" y="545"/>
                  </a:lnTo>
                  <a:moveTo>
                    <a:pt x="10205" y="873"/>
                  </a:moveTo>
                  <a:lnTo>
                    <a:pt x="9859" y="873"/>
                  </a:lnTo>
                  <a:lnTo>
                    <a:pt x="9240" y="750"/>
                  </a:lnTo>
                  <a:lnTo>
                    <a:pt x="8847" y="434"/>
                  </a:lnTo>
                  <a:lnTo>
                    <a:pt x="8749" y="355"/>
                  </a:lnTo>
                  <a:lnTo>
                    <a:pt x="8672" y="280"/>
                  </a:lnTo>
                  <a:lnTo>
                    <a:pt x="8672" y="294"/>
                  </a:lnTo>
                </a:path>
              </a:pathLst>
            </a:custGeom>
            <a:noFill/>
            <a:ln w="1219">
              <a:solidFill>
                <a:srgbClr val="D8DAD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utoShape 16"/>
            <p:cNvSpPr>
              <a:spLocks/>
            </p:cNvSpPr>
            <p:nvPr/>
          </p:nvSpPr>
          <p:spPr bwMode="auto">
            <a:xfrm>
              <a:off x="6549" y="199"/>
              <a:ext cx="2005" cy="288"/>
            </a:xfrm>
            <a:custGeom>
              <a:avLst/>
              <a:gdLst>
                <a:gd name="T0" fmla="+- 0 8218 6550"/>
                <a:gd name="T1" fmla="*/ T0 w 2005"/>
                <a:gd name="T2" fmla="+- 0 233 199"/>
                <a:gd name="T3" fmla="*/ 233 h 288"/>
                <a:gd name="T4" fmla="+- 0 8554 6550"/>
                <a:gd name="T5" fmla="*/ T4 w 2005"/>
                <a:gd name="T6" fmla="+- 0 233 199"/>
                <a:gd name="T7" fmla="*/ 233 h 288"/>
                <a:gd name="T8" fmla="+- 0 8554 6550"/>
                <a:gd name="T9" fmla="*/ T8 w 2005"/>
                <a:gd name="T10" fmla="+- 0 346 199"/>
                <a:gd name="T11" fmla="*/ 346 h 288"/>
                <a:gd name="T12" fmla="+- 0 6550 6550"/>
                <a:gd name="T13" fmla="*/ T12 w 2005"/>
                <a:gd name="T14" fmla="+- 0 487 199"/>
                <a:gd name="T15" fmla="*/ 487 h 288"/>
                <a:gd name="T16" fmla="+- 0 6550 6550"/>
                <a:gd name="T17" fmla="*/ T16 w 2005"/>
                <a:gd name="T18" fmla="+- 0 199 199"/>
                <a:gd name="T19" fmla="*/ 199 h 288"/>
                <a:gd name="T20" fmla="+- 0 7001 6550"/>
                <a:gd name="T21" fmla="*/ T20 w 2005"/>
                <a:gd name="T22" fmla="+- 0 487 199"/>
                <a:gd name="T23" fmla="*/ 487 h 288"/>
                <a:gd name="T24" fmla="+- 0 7001 6550"/>
                <a:gd name="T25" fmla="*/ T24 w 2005"/>
                <a:gd name="T26" fmla="+- 0 199 199"/>
                <a:gd name="T27" fmla="*/ 199 h 288"/>
                <a:gd name="T28" fmla="+- 0 6550 6550"/>
                <a:gd name="T29" fmla="*/ T28 w 2005"/>
                <a:gd name="T30" fmla="+- 0 199 199"/>
                <a:gd name="T31" fmla="*/ 199 h 2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2005" h="288">
                  <a:moveTo>
                    <a:pt x="1668" y="34"/>
                  </a:moveTo>
                  <a:lnTo>
                    <a:pt x="2004" y="34"/>
                  </a:lnTo>
                  <a:lnTo>
                    <a:pt x="2004" y="147"/>
                  </a:lnTo>
                  <a:moveTo>
                    <a:pt x="0" y="288"/>
                  </a:moveTo>
                  <a:lnTo>
                    <a:pt x="0" y="0"/>
                  </a:lnTo>
                  <a:moveTo>
                    <a:pt x="451" y="288"/>
                  </a:moveTo>
                  <a:lnTo>
                    <a:pt x="451" y="0"/>
                  </a:lnTo>
                  <a:lnTo>
                    <a:pt x="0" y="0"/>
                  </a:lnTo>
                </a:path>
              </a:pathLst>
            </a:custGeom>
            <a:noFill/>
            <a:ln w="10160">
              <a:solidFill>
                <a:srgbClr val="817F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" y="116"/>
              <a:ext cx="641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14"/>
            <p:cNvSpPr>
              <a:spLocks/>
            </p:cNvSpPr>
            <p:nvPr/>
          </p:nvSpPr>
          <p:spPr bwMode="auto">
            <a:xfrm>
              <a:off x="3626" y="148"/>
              <a:ext cx="5614" cy="793"/>
            </a:xfrm>
            <a:custGeom>
              <a:avLst/>
              <a:gdLst>
                <a:gd name="T0" fmla="+- 0 3626 3626"/>
                <a:gd name="T1" fmla="*/ T0 w 5614"/>
                <a:gd name="T2" fmla="+- 0 841 149"/>
                <a:gd name="T3" fmla="*/ 841 h 793"/>
                <a:gd name="T4" fmla="+- 0 5075 3626"/>
                <a:gd name="T5" fmla="*/ T4 w 5614"/>
                <a:gd name="T6" fmla="+- 0 880 149"/>
                <a:gd name="T7" fmla="*/ 880 h 793"/>
                <a:gd name="T8" fmla="+- 0 7009 3626"/>
                <a:gd name="T9" fmla="*/ T8 w 5614"/>
                <a:gd name="T10" fmla="+- 0 941 149"/>
                <a:gd name="T11" fmla="*/ 941 h 793"/>
                <a:gd name="T12" fmla="+- 0 6157 3626"/>
                <a:gd name="T13" fmla="*/ T12 w 5614"/>
                <a:gd name="T14" fmla="+- 0 861 149"/>
                <a:gd name="T15" fmla="*/ 861 h 793"/>
                <a:gd name="T16" fmla="+- 0 3644 3626"/>
                <a:gd name="T17" fmla="*/ T16 w 5614"/>
                <a:gd name="T18" fmla="+- 0 824 149"/>
                <a:gd name="T19" fmla="*/ 824 h 793"/>
                <a:gd name="T20" fmla="+- 0 3659 3626"/>
                <a:gd name="T21" fmla="*/ T20 w 5614"/>
                <a:gd name="T22" fmla="+- 0 594 149"/>
                <a:gd name="T23" fmla="*/ 594 h 793"/>
                <a:gd name="T24" fmla="+- 0 6894 3626"/>
                <a:gd name="T25" fmla="*/ T24 w 5614"/>
                <a:gd name="T26" fmla="+- 0 865 149"/>
                <a:gd name="T27" fmla="*/ 865 h 793"/>
                <a:gd name="T28" fmla="+- 0 6978 3626"/>
                <a:gd name="T29" fmla="*/ T28 w 5614"/>
                <a:gd name="T30" fmla="+- 0 865 149"/>
                <a:gd name="T31" fmla="*/ 865 h 793"/>
                <a:gd name="T32" fmla="+- 0 7471 3626"/>
                <a:gd name="T33" fmla="*/ T32 w 5614"/>
                <a:gd name="T34" fmla="+- 0 652 149"/>
                <a:gd name="T35" fmla="*/ 652 h 793"/>
                <a:gd name="T36" fmla="+- 0 7009 3626"/>
                <a:gd name="T37" fmla="*/ T36 w 5614"/>
                <a:gd name="T38" fmla="+- 0 913 149"/>
                <a:gd name="T39" fmla="*/ 913 h 793"/>
                <a:gd name="T40" fmla="+- 0 7901 3626"/>
                <a:gd name="T41" fmla="*/ T40 w 5614"/>
                <a:gd name="T42" fmla="+- 0 241 149"/>
                <a:gd name="T43" fmla="*/ 241 h 793"/>
                <a:gd name="T44" fmla="+- 0 6157 3626"/>
                <a:gd name="T45" fmla="*/ T44 w 5614"/>
                <a:gd name="T46" fmla="+- 0 671 149"/>
                <a:gd name="T47" fmla="*/ 671 h 793"/>
                <a:gd name="T48" fmla="+- 0 6157 3626"/>
                <a:gd name="T49" fmla="*/ T48 w 5614"/>
                <a:gd name="T50" fmla="+- 0 671 149"/>
                <a:gd name="T51" fmla="*/ 671 h 793"/>
                <a:gd name="T52" fmla="+- 0 5858 3626"/>
                <a:gd name="T53" fmla="*/ T52 w 5614"/>
                <a:gd name="T54" fmla="+- 0 826 149"/>
                <a:gd name="T55" fmla="*/ 826 h 793"/>
                <a:gd name="T56" fmla="+- 0 5864 3626"/>
                <a:gd name="T57" fmla="*/ T56 w 5614"/>
                <a:gd name="T58" fmla="+- 0 828 149"/>
                <a:gd name="T59" fmla="*/ 828 h 793"/>
                <a:gd name="T60" fmla="+- 0 5932 3626"/>
                <a:gd name="T61" fmla="*/ T60 w 5614"/>
                <a:gd name="T62" fmla="+- 0 674 149"/>
                <a:gd name="T63" fmla="*/ 674 h 793"/>
                <a:gd name="T64" fmla="+- 0 5932 3626"/>
                <a:gd name="T65" fmla="*/ T64 w 5614"/>
                <a:gd name="T66" fmla="+- 0 673 149"/>
                <a:gd name="T67" fmla="*/ 673 h 793"/>
                <a:gd name="T68" fmla="+- 0 5865 3626"/>
                <a:gd name="T69" fmla="*/ T68 w 5614"/>
                <a:gd name="T70" fmla="+- 0 828 149"/>
                <a:gd name="T71" fmla="*/ 828 h 793"/>
                <a:gd name="T72" fmla="+- 0 5041 3626"/>
                <a:gd name="T73" fmla="*/ T72 w 5614"/>
                <a:gd name="T74" fmla="+- 0 594 149"/>
                <a:gd name="T75" fmla="*/ 594 h 793"/>
                <a:gd name="T76" fmla="+- 0 5007 3626"/>
                <a:gd name="T77" fmla="*/ T76 w 5614"/>
                <a:gd name="T78" fmla="+- 0 654 149"/>
                <a:gd name="T79" fmla="*/ 654 h 793"/>
                <a:gd name="T80" fmla="+- 0 5041 3626"/>
                <a:gd name="T81" fmla="*/ T80 w 5614"/>
                <a:gd name="T82" fmla="+- 0 671 149"/>
                <a:gd name="T83" fmla="*/ 671 h 793"/>
                <a:gd name="T84" fmla="+- 0 6176 3626"/>
                <a:gd name="T85" fmla="*/ T84 w 5614"/>
                <a:gd name="T86" fmla="+- 0 670 149"/>
                <a:gd name="T87" fmla="*/ 670 h 793"/>
                <a:gd name="T88" fmla="+- 0 6554 3626"/>
                <a:gd name="T89" fmla="*/ T88 w 5614"/>
                <a:gd name="T90" fmla="+- 0 652 149"/>
                <a:gd name="T91" fmla="*/ 652 h 793"/>
                <a:gd name="T92" fmla="+- 0 6176 3626"/>
                <a:gd name="T93" fmla="*/ T92 w 5614"/>
                <a:gd name="T94" fmla="+- 0 671 149"/>
                <a:gd name="T95" fmla="*/ 671 h 793"/>
                <a:gd name="T96" fmla="+- 0 6161 3626"/>
                <a:gd name="T97" fmla="*/ T96 w 5614"/>
                <a:gd name="T98" fmla="+- 0 764 149"/>
                <a:gd name="T99" fmla="*/ 764 h 793"/>
                <a:gd name="T100" fmla="+- 0 6554 3626"/>
                <a:gd name="T101" fmla="*/ T100 w 5614"/>
                <a:gd name="T102" fmla="+- 0 752 149"/>
                <a:gd name="T103" fmla="*/ 752 h 793"/>
                <a:gd name="T104" fmla="+- 0 6176 3626"/>
                <a:gd name="T105" fmla="*/ T104 w 5614"/>
                <a:gd name="T106" fmla="+- 0 751 149"/>
                <a:gd name="T107" fmla="*/ 751 h 793"/>
                <a:gd name="T108" fmla="+- 0 6176 3626"/>
                <a:gd name="T109" fmla="*/ T108 w 5614"/>
                <a:gd name="T110" fmla="+- 0 752 149"/>
                <a:gd name="T111" fmla="*/ 752 h 793"/>
                <a:gd name="T112" fmla="+- 0 6539 3626"/>
                <a:gd name="T113" fmla="*/ T112 w 5614"/>
                <a:gd name="T114" fmla="+- 0 670 149"/>
                <a:gd name="T115" fmla="*/ 670 h 793"/>
                <a:gd name="T116" fmla="+- 0 6539 3626"/>
                <a:gd name="T117" fmla="*/ T116 w 5614"/>
                <a:gd name="T118" fmla="+- 0 751 149"/>
                <a:gd name="T119" fmla="*/ 751 h 793"/>
                <a:gd name="T120" fmla="+- 0 6554 3626"/>
                <a:gd name="T121" fmla="*/ T120 w 5614"/>
                <a:gd name="T122" fmla="+- 0 752 149"/>
                <a:gd name="T123" fmla="*/ 752 h 793"/>
                <a:gd name="T124" fmla="+- 0 5932 3626"/>
                <a:gd name="T125" fmla="*/ T124 w 5614"/>
                <a:gd name="T126" fmla="+- 0 673 149"/>
                <a:gd name="T127" fmla="*/ 673 h 793"/>
                <a:gd name="T128" fmla="+- 0 5925 3626"/>
                <a:gd name="T129" fmla="*/ T128 w 5614"/>
                <a:gd name="T130" fmla="+- 0 671 149"/>
                <a:gd name="T131" fmla="*/ 671 h 793"/>
                <a:gd name="T132" fmla="+- 0 6176 3626"/>
                <a:gd name="T133" fmla="*/ T132 w 5614"/>
                <a:gd name="T134" fmla="+- 0 670 149"/>
                <a:gd name="T135" fmla="*/ 670 h 793"/>
                <a:gd name="T136" fmla="+- 0 6012 3626"/>
                <a:gd name="T137" fmla="*/ T136 w 5614"/>
                <a:gd name="T138" fmla="+- 0 429 149"/>
                <a:gd name="T139" fmla="*/ 429 h 793"/>
                <a:gd name="T140" fmla="+- 0 5798 3626"/>
                <a:gd name="T141" fmla="*/ T140 w 5614"/>
                <a:gd name="T142" fmla="+- 0 652 149"/>
                <a:gd name="T143" fmla="*/ 652 h 793"/>
                <a:gd name="T144" fmla="+- 0 6012 3626"/>
                <a:gd name="T145" fmla="*/ T144 w 5614"/>
                <a:gd name="T146" fmla="+- 0 429 149"/>
                <a:gd name="T147" fmla="*/ 429 h 793"/>
                <a:gd name="T148" fmla="+- 0 6013 3626"/>
                <a:gd name="T149" fmla="*/ T148 w 5614"/>
                <a:gd name="T150" fmla="+- 0 652 149"/>
                <a:gd name="T151" fmla="*/ 652 h 793"/>
                <a:gd name="T152" fmla="+- 0 6084 3626"/>
                <a:gd name="T153" fmla="*/ T152 w 5614"/>
                <a:gd name="T154" fmla="+- 0 429 149"/>
                <a:gd name="T155" fmla="*/ 429 h 793"/>
                <a:gd name="T156" fmla="+- 0 6211 3626"/>
                <a:gd name="T157" fmla="*/ T156 w 5614"/>
                <a:gd name="T158" fmla="+- 0 448 149"/>
                <a:gd name="T159" fmla="*/ 448 h 793"/>
                <a:gd name="T160" fmla="+- 0 6191 3626"/>
                <a:gd name="T161" fmla="*/ T160 w 5614"/>
                <a:gd name="T162" fmla="+- 0 448 149"/>
                <a:gd name="T163" fmla="*/ 448 h 793"/>
                <a:gd name="T164" fmla="+- 0 6675 3626"/>
                <a:gd name="T165" fmla="*/ T164 w 5614"/>
                <a:gd name="T166" fmla="+- 0 486 149"/>
                <a:gd name="T167" fmla="*/ 486 h 793"/>
                <a:gd name="T168" fmla="+- 0 6554 3626"/>
                <a:gd name="T169" fmla="*/ T168 w 5614"/>
                <a:gd name="T170" fmla="+- 0 652 149"/>
                <a:gd name="T171" fmla="*/ 652 h 793"/>
                <a:gd name="T172" fmla="+- 0 6675 3626"/>
                <a:gd name="T173" fmla="*/ T172 w 5614"/>
                <a:gd name="T174" fmla="+- 0 486 149"/>
                <a:gd name="T175" fmla="*/ 486 h 793"/>
                <a:gd name="T176" fmla="+- 0 9239 3626"/>
                <a:gd name="T177" fmla="*/ T176 w 5614"/>
                <a:gd name="T178" fmla="+- 0 535 149"/>
                <a:gd name="T179" fmla="*/ 535 h 793"/>
                <a:gd name="T180" fmla="+- 0 9240 3626"/>
                <a:gd name="T181" fmla="*/ T180 w 5614"/>
                <a:gd name="T182" fmla="+- 0 519 149"/>
                <a:gd name="T183" fmla="*/ 519 h 793"/>
                <a:gd name="T184" fmla="+- 0 6654 3626"/>
                <a:gd name="T185" fmla="*/ T184 w 5614"/>
                <a:gd name="T186" fmla="+- 0 502 149"/>
                <a:gd name="T187" fmla="*/ 502 h 793"/>
                <a:gd name="T188" fmla="+- 0 6675 3626"/>
                <a:gd name="T189" fmla="*/ T188 w 5614"/>
                <a:gd name="T190" fmla="+- 0 513 149"/>
                <a:gd name="T191" fmla="*/ 513 h 793"/>
                <a:gd name="T192" fmla="+- 0 7887 3626"/>
                <a:gd name="T193" fmla="*/ T192 w 5614"/>
                <a:gd name="T194" fmla="+- 0 149 149"/>
                <a:gd name="T195" fmla="*/ 149 h 793"/>
                <a:gd name="T196" fmla="+- 0 6921 3626"/>
                <a:gd name="T197" fmla="*/ T196 w 5614"/>
                <a:gd name="T198" fmla="+- 0 513 149"/>
                <a:gd name="T199" fmla="*/ 513 h 793"/>
                <a:gd name="T200" fmla="+- 0 6948 3626"/>
                <a:gd name="T201" fmla="*/ T200 w 5614"/>
                <a:gd name="T202" fmla="+- 0 502 149"/>
                <a:gd name="T203" fmla="*/ 502 h 793"/>
                <a:gd name="T204" fmla="+- 0 7892 3626"/>
                <a:gd name="T205" fmla="*/ T204 w 5614"/>
                <a:gd name="T206" fmla="+- 0 162 149"/>
                <a:gd name="T207" fmla="*/ 162 h 793"/>
                <a:gd name="T208" fmla="+- 0 8220 3626"/>
                <a:gd name="T209" fmla="*/ T208 w 5614"/>
                <a:gd name="T210" fmla="+- 0 149 149"/>
                <a:gd name="T211" fmla="*/ 149 h 793"/>
                <a:gd name="T212" fmla="+- 0 7301 3626"/>
                <a:gd name="T213" fmla="*/ T212 w 5614"/>
                <a:gd name="T214" fmla="+- 0 502 149"/>
                <a:gd name="T215" fmla="*/ 502 h 793"/>
                <a:gd name="T216" fmla="+- 0 8206 3626"/>
                <a:gd name="T217" fmla="*/ T216 w 5614"/>
                <a:gd name="T218" fmla="+- 0 396 149"/>
                <a:gd name="T219" fmla="*/ 396 h 793"/>
                <a:gd name="T220" fmla="+- 0 8221 3626"/>
                <a:gd name="T221" fmla="*/ T220 w 5614"/>
                <a:gd name="T222" fmla="+- 0 381 149"/>
                <a:gd name="T223" fmla="*/ 381 h 793"/>
                <a:gd name="T224" fmla="+- 0 8549 3626"/>
                <a:gd name="T225" fmla="*/ T224 w 5614"/>
                <a:gd name="T226" fmla="+- 0 341 149"/>
                <a:gd name="T227" fmla="*/ 341 h 793"/>
                <a:gd name="T228" fmla="+- 0 8618 3626"/>
                <a:gd name="T229" fmla="*/ T228 w 5614"/>
                <a:gd name="T230" fmla="+- 0 358 149"/>
                <a:gd name="T231" fmla="*/ 358 h 7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5614" h="793">
                  <a:moveTo>
                    <a:pt x="33" y="445"/>
                  </a:moveTo>
                  <a:lnTo>
                    <a:pt x="1" y="445"/>
                  </a:lnTo>
                  <a:lnTo>
                    <a:pt x="0" y="445"/>
                  </a:lnTo>
                  <a:lnTo>
                    <a:pt x="0" y="692"/>
                  </a:lnTo>
                  <a:lnTo>
                    <a:pt x="1" y="693"/>
                  </a:lnTo>
                  <a:lnTo>
                    <a:pt x="1406" y="693"/>
                  </a:lnTo>
                  <a:lnTo>
                    <a:pt x="1449" y="731"/>
                  </a:lnTo>
                  <a:lnTo>
                    <a:pt x="2520" y="731"/>
                  </a:lnTo>
                  <a:lnTo>
                    <a:pt x="2912" y="792"/>
                  </a:lnTo>
                  <a:lnTo>
                    <a:pt x="3383" y="792"/>
                  </a:lnTo>
                  <a:lnTo>
                    <a:pt x="3383" y="764"/>
                  </a:lnTo>
                  <a:lnTo>
                    <a:pt x="2845" y="764"/>
                  </a:lnTo>
                  <a:lnTo>
                    <a:pt x="2531" y="713"/>
                  </a:lnTo>
                  <a:lnTo>
                    <a:pt x="2531" y="712"/>
                  </a:lnTo>
                  <a:lnTo>
                    <a:pt x="1455" y="712"/>
                  </a:lnTo>
                  <a:lnTo>
                    <a:pt x="1415" y="676"/>
                  </a:lnTo>
                  <a:lnTo>
                    <a:pt x="1415" y="675"/>
                  </a:lnTo>
                  <a:lnTo>
                    <a:pt x="18" y="675"/>
                  </a:lnTo>
                  <a:lnTo>
                    <a:pt x="18" y="505"/>
                  </a:lnTo>
                  <a:lnTo>
                    <a:pt x="33" y="505"/>
                  </a:lnTo>
                  <a:lnTo>
                    <a:pt x="33" y="504"/>
                  </a:lnTo>
                  <a:lnTo>
                    <a:pt x="33" y="445"/>
                  </a:lnTo>
                  <a:close/>
                  <a:moveTo>
                    <a:pt x="3352" y="716"/>
                  </a:moveTo>
                  <a:lnTo>
                    <a:pt x="3268" y="716"/>
                  </a:lnTo>
                  <a:lnTo>
                    <a:pt x="3268" y="764"/>
                  </a:lnTo>
                  <a:lnTo>
                    <a:pt x="3352" y="764"/>
                  </a:lnTo>
                  <a:lnTo>
                    <a:pt x="3352" y="716"/>
                  </a:lnTo>
                  <a:close/>
                  <a:moveTo>
                    <a:pt x="4594" y="78"/>
                  </a:moveTo>
                  <a:lnTo>
                    <a:pt x="4269" y="78"/>
                  </a:lnTo>
                  <a:lnTo>
                    <a:pt x="3845" y="503"/>
                  </a:lnTo>
                  <a:lnTo>
                    <a:pt x="3364" y="503"/>
                  </a:lnTo>
                  <a:lnTo>
                    <a:pt x="3364" y="764"/>
                  </a:lnTo>
                  <a:lnTo>
                    <a:pt x="3383" y="764"/>
                  </a:lnTo>
                  <a:lnTo>
                    <a:pt x="3383" y="522"/>
                  </a:lnTo>
                  <a:lnTo>
                    <a:pt x="3845" y="522"/>
                  </a:lnTo>
                  <a:lnTo>
                    <a:pt x="4275" y="92"/>
                  </a:lnTo>
                  <a:lnTo>
                    <a:pt x="4595" y="92"/>
                  </a:lnTo>
                  <a:lnTo>
                    <a:pt x="4595" y="79"/>
                  </a:lnTo>
                  <a:lnTo>
                    <a:pt x="4594" y="78"/>
                  </a:lnTo>
                  <a:close/>
                  <a:moveTo>
                    <a:pt x="2531" y="522"/>
                  </a:moveTo>
                  <a:lnTo>
                    <a:pt x="2512" y="522"/>
                  </a:lnTo>
                  <a:lnTo>
                    <a:pt x="2512" y="712"/>
                  </a:lnTo>
                  <a:lnTo>
                    <a:pt x="2531" y="712"/>
                  </a:lnTo>
                  <a:lnTo>
                    <a:pt x="2531" y="522"/>
                  </a:lnTo>
                  <a:close/>
                  <a:moveTo>
                    <a:pt x="2299" y="522"/>
                  </a:moveTo>
                  <a:lnTo>
                    <a:pt x="2297" y="525"/>
                  </a:lnTo>
                  <a:lnTo>
                    <a:pt x="2232" y="675"/>
                  </a:lnTo>
                  <a:lnTo>
                    <a:pt x="2232" y="677"/>
                  </a:lnTo>
                  <a:lnTo>
                    <a:pt x="2238" y="679"/>
                  </a:lnTo>
                  <a:lnTo>
                    <a:pt x="2239" y="679"/>
                  </a:lnTo>
                  <a:lnTo>
                    <a:pt x="2306" y="525"/>
                  </a:lnTo>
                  <a:lnTo>
                    <a:pt x="2306" y="524"/>
                  </a:lnTo>
                  <a:lnTo>
                    <a:pt x="2301" y="522"/>
                  </a:lnTo>
                  <a:lnTo>
                    <a:pt x="2299" y="522"/>
                  </a:lnTo>
                  <a:close/>
                  <a:moveTo>
                    <a:pt x="2239" y="679"/>
                  </a:moveTo>
                  <a:lnTo>
                    <a:pt x="2239" y="679"/>
                  </a:lnTo>
                  <a:close/>
                  <a:moveTo>
                    <a:pt x="1415" y="445"/>
                  </a:moveTo>
                  <a:lnTo>
                    <a:pt x="1381" y="445"/>
                  </a:lnTo>
                  <a:lnTo>
                    <a:pt x="1381" y="504"/>
                  </a:lnTo>
                  <a:lnTo>
                    <a:pt x="1381" y="505"/>
                  </a:lnTo>
                  <a:lnTo>
                    <a:pt x="1396" y="505"/>
                  </a:lnTo>
                  <a:lnTo>
                    <a:pt x="1396" y="675"/>
                  </a:lnTo>
                  <a:lnTo>
                    <a:pt x="1415" y="675"/>
                  </a:lnTo>
                  <a:lnTo>
                    <a:pt x="1415" y="522"/>
                  </a:lnTo>
                  <a:lnTo>
                    <a:pt x="2300" y="522"/>
                  </a:lnTo>
                  <a:lnTo>
                    <a:pt x="2550" y="522"/>
                  </a:lnTo>
                  <a:lnTo>
                    <a:pt x="2550" y="521"/>
                  </a:lnTo>
                  <a:lnTo>
                    <a:pt x="2928" y="521"/>
                  </a:lnTo>
                  <a:lnTo>
                    <a:pt x="2928" y="503"/>
                  </a:lnTo>
                  <a:lnTo>
                    <a:pt x="1415" y="503"/>
                  </a:lnTo>
                  <a:lnTo>
                    <a:pt x="1415" y="445"/>
                  </a:lnTo>
                  <a:close/>
                  <a:moveTo>
                    <a:pt x="2550" y="522"/>
                  </a:moveTo>
                  <a:lnTo>
                    <a:pt x="2300" y="522"/>
                  </a:lnTo>
                  <a:lnTo>
                    <a:pt x="2535" y="522"/>
                  </a:lnTo>
                  <a:lnTo>
                    <a:pt x="2535" y="615"/>
                  </a:lnTo>
                  <a:lnTo>
                    <a:pt x="2535" y="616"/>
                  </a:lnTo>
                  <a:lnTo>
                    <a:pt x="2928" y="616"/>
                  </a:lnTo>
                  <a:lnTo>
                    <a:pt x="2928" y="615"/>
                  </a:lnTo>
                  <a:lnTo>
                    <a:pt x="2928" y="603"/>
                  </a:lnTo>
                  <a:lnTo>
                    <a:pt x="2550" y="603"/>
                  </a:lnTo>
                  <a:lnTo>
                    <a:pt x="2550" y="602"/>
                  </a:lnTo>
                  <a:lnTo>
                    <a:pt x="2550" y="522"/>
                  </a:lnTo>
                  <a:close/>
                  <a:moveTo>
                    <a:pt x="2913" y="602"/>
                  </a:moveTo>
                  <a:lnTo>
                    <a:pt x="2550" y="602"/>
                  </a:lnTo>
                  <a:lnTo>
                    <a:pt x="2550" y="603"/>
                  </a:lnTo>
                  <a:lnTo>
                    <a:pt x="2913" y="603"/>
                  </a:lnTo>
                  <a:lnTo>
                    <a:pt x="2913" y="602"/>
                  </a:lnTo>
                  <a:close/>
                  <a:moveTo>
                    <a:pt x="2928" y="521"/>
                  </a:moveTo>
                  <a:lnTo>
                    <a:pt x="2913" y="521"/>
                  </a:lnTo>
                  <a:lnTo>
                    <a:pt x="2913" y="602"/>
                  </a:lnTo>
                  <a:lnTo>
                    <a:pt x="2913" y="603"/>
                  </a:lnTo>
                  <a:lnTo>
                    <a:pt x="2928" y="603"/>
                  </a:lnTo>
                  <a:lnTo>
                    <a:pt x="2928" y="521"/>
                  </a:lnTo>
                  <a:close/>
                  <a:moveTo>
                    <a:pt x="2306" y="524"/>
                  </a:moveTo>
                  <a:lnTo>
                    <a:pt x="2306" y="524"/>
                  </a:lnTo>
                  <a:close/>
                  <a:moveTo>
                    <a:pt x="2300" y="522"/>
                  </a:moveTo>
                  <a:lnTo>
                    <a:pt x="2299" y="522"/>
                  </a:lnTo>
                  <a:lnTo>
                    <a:pt x="2301" y="522"/>
                  </a:lnTo>
                  <a:lnTo>
                    <a:pt x="2300" y="522"/>
                  </a:lnTo>
                  <a:close/>
                  <a:moveTo>
                    <a:pt x="2913" y="521"/>
                  </a:moveTo>
                  <a:lnTo>
                    <a:pt x="2550" y="521"/>
                  </a:lnTo>
                  <a:lnTo>
                    <a:pt x="2913" y="521"/>
                  </a:lnTo>
                  <a:close/>
                  <a:moveTo>
                    <a:pt x="2386" y="280"/>
                  </a:moveTo>
                  <a:lnTo>
                    <a:pt x="2153" y="280"/>
                  </a:lnTo>
                  <a:lnTo>
                    <a:pt x="2153" y="503"/>
                  </a:lnTo>
                  <a:lnTo>
                    <a:pt x="2172" y="503"/>
                  </a:lnTo>
                  <a:lnTo>
                    <a:pt x="2172" y="299"/>
                  </a:lnTo>
                  <a:lnTo>
                    <a:pt x="2387" y="299"/>
                  </a:lnTo>
                  <a:lnTo>
                    <a:pt x="2387" y="280"/>
                  </a:lnTo>
                  <a:lnTo>
                    <a:pt x="2386" y="280"/>
                  </a:lnTo>
                  <a:close/>
                  <a:moveTo>
                    <a:pt x="2387" y="299"/>
                  </a:moveTo>
                  <a:lnTo>
                    <a:pt x="2368" y="299"/>
                  </a:lnTo>
                  <a:lnTo>
                    <a:pt x="2368" y="503"/>
                  </a:lnTo>
                  <a:lnTo>
                    <a:pt x="2387" y="503"/>
                  </a:lnTo>
                  <a:lnTo>
                    <a:pt x="2387" y="299"/>
                  </a:lnTo>
                  <a:close/>
                  <a:moveTo>
                    <a:pt x="2584" y="280"/>
                  </a:moveTo>
                  <a:lnTo>
                    <a:pt x="2458" y="280"/>
                  </a:lnTo>
                  <a:lnTo>
                    <a:pt x="2458" y="503"/>
                  </a:lnTo>
                  <a:lnTo>
                    <a:pt x="2477" y="503"/>
                  </a:lnTo>
                  <a:lnTo>
                    <a:pt x="2477" y="299"/>
                  </a:lnTo>
                  <a:lnTo>
                    <a:pt x="2585" y="299"/>
                  </a:lnTo>
                  <a:lnTo>
                    <a:pt x="2585" y="280"/>
                  </a:lnTo>
                  <a:lnTo>
                    <a:pt x="2584" y="280"/>
                  </a:lnTo>
                  <a:close/>
                  <a:moveTo>
                    <a:pt x="2585" y="299"/>
                  </a:moveTo>
                  <a:lnTo>
                    <a:pt x="2565" y="299"/>
                  </a:lnTo>
                  <a:lnTo>
                    <a:pt x="2565" y="503"/>
                  </a:lnTo>
                  <a:lnTo>
                    <a:pt x="2585" y="503"/>
                  </a:lnTo>
                  <a:lnTo>
                    <a:pt x="2585" y="299"/>
                  </a:lnTo>
                  <a:close/>
                  <a:moveTo>
                    <a:pt x="3049" y="337"/>
                  </a:moveTo>
                  <a:lnTo>
                    <a:pt x="2913" y="337"/>
                  </a:lnTo>
                  <a:lnTo>
                    <a:pt x="2913" y="338"/>
                  </a:lnTo>
                  <a:lnTo>
                    <a:pt x="2913" y="503"/>
                  </a:lnTo>
                  <a:lnTo>
                    <a:pt x="2928" y="503"/>
                  </a:lnTo>
                  <a:lnTo>
                    <a:pt x="2928" y="353"/>
                  </a:lnTo>
                  <a:lnTo>
                    <a:pt x="3049" y="353"/>
                  </a:lnTo>
                  <a:lnTo>
                    <a:pt x="3049" y="338"/>
                  </a:lnTo>
                  <a:lnTo>
                    <a:pt x="3049" y="337"/>
                  </a:lnTo>
                  <a:close/>
                  <a:moveTo>
                    <a:pt x="4992" y="209"/>
                  </a:moveTo>
                  <a:lnTo>
                    <a:pt x="4936" y="209"/>
                  </a:lnTo>
                  <a:lnTo>
                    <a:pt x="5613" y="385"/>
                  </a:lnTo>
                  <a:lnTo>
                    <a:pt x="5613" y="386"/>
                  </a:lnTo>
                  <a:lnTo>
                    <a:pt x="5613" y="385"/>
                  </a:lnTo>
                  <a:lnTo>
                    <a:pt x="5614" y="385"/>
                  </a:lnTo>
                  <a:lnTo>
                    <a:pt x="5614" y="371"/>
                  </a:lnTo>
                  <a:lnTo>
                    <a:pt x="5614" y="370"/>
                  </a:lnTo>
                  <a:lnTo>
                    <a:pt x="5613" y="370"/>
                  </a:lnTo>
                  <a:lnTo>
                    <a:pt x="4992" y="209"/>
                  </a:lnTo>
                  <a:close/>
                  <a:moveTo>
                    <a:pt x="3049" y="353"/>
                  </a:moveTo>
                  <a:lnTo>
                    <a:pt x="3028" y="353"/>
                  </a:lnTo>
                  <a:lnTo>
                    <a:pt x="3028" y="364"/>
                  </a:lnTo>
                  <a:lnTo>
                    <a:pt x="3049" y="364"/>
                  </a:lnTo>
                  <a:lnTo>
                    <a:pt x="3049" y="353"/>
                  </a:lnTo>
                  <a:close/>
                  <a:moveTo>
                    <a:pt x="4594" y="0"/>
                  </a:moveTo>
                  <a:lnTo>
                    <a:pt x="4261" y="0"/>
                  </a:lnTo>
                  <a:lnTo>
                    <a:pt x="3670" y="337"/>
                  </a:lnTo>
                  <a:lnTo>
                    <a:pt x="3295" y="337"/>
                  </a:lnTo>
                  <a:lnTo>
                    <a:pt x="3295" y="338"/>
                  </a:lnTo>
                  <a:lnTo>
                    <a:pt x="3295" y="364"/>
                  </a:lnTo>
                  <a:lnTo>
                    <a:pt x="3321" y="364"/>
                  </a:lnTo>
                  <a:lnTo>
                    <a:pt x="3322" y="364"/>
                  </a:lnTo>
                  <a:lnTo>
                    <a:pt x="3322" y="353"/>
                  </a:lnTo>
                  <a:lnTo>
                    <a:pt x="3674" y="353"/>
                  </a:lnTo>
                  <a:lnTo>
                    <a:pt x="3675" y="353"/>
                  </a:lnTo>
                  <a:lnTo>
                    <a:pt x="4266" y="13"/>
                  </a:lnTo>
                  <a:lnTo>
                    <a:pt x="4594" y="13"/>
                  </a:lnTo>
                  <a:lnTo>
                    <a:pt x="4595" y="13"/>
                  </a:lnTo>
                  <a:lnTo>
                    <a:pt x="4595" y="0"/>
                  </a:lnTo>
                  <a:lnTo>
                    <a:pt x="4594" y="0"/>
                  </a:lnTo>
                  <a:close/>
                  <a:moveTo>
                    <a:pt x="3675" y="353"/>
                  </a:moveTo>
                  <a:lnTo>
                    <a:pt x="3674" y="353"/>
                  </a:lnTo>
                  <a:lnTo>
                    <a:pt x="3675" y="353"/>
                  </a:lnTo>
                  <a:close/>
                  <a:moveTo>
                    <a:pt x="4595" y="92"/>
                  </a:moveTo>
                  <a:lnTo>
                    <a:pt x="4579" y="92"/>
                  </a:lnTo>
                  <a:lnTo>
                    <a:pt x="4579" y="247"/>
                  </a:lnTo>
                  <a:lnTo>
                    <a:pt x="4580" y="247"/>
                  </a:lnTo>
                  <a:lnTo>
                    <a:pt x="4936" y="247"/>
                  </a:lnTo>
                  <a:lnTo>
                    <a:pt x="4936" y="232"/>
                  </a:lnTo>
                  <a:lnTo>
                    <a:pt x="4595" y="232"/>
                  </a:lnTo>
                  <a:lnTo>
                    <a:pt x="4595" y="92"/>
                  </a:lnTo>
                  <a:close/>
                  <a:moveTo>
                    <a:pt x="4924" y="192"/>
                  </a:moveTo>
                  <a:lnTo>
                    <a:pt x="4923" y="192"/>
                  </a:lnTo>
                  <a:lnTo>
                    <a:pt x="4923" y="232"/>
                  </a:lnTo>
                  <a:lnTo>
                    <a:pt x="4936" y="232"/>
                  </a:lnTo>
                  <a:lnTo>
                    <a:pt x="4936" y="209"/>
                  </a:lnTo>
                  <a:lnTo>
                    <a:pt x="4992" y="209"/>
                  </a:lnTo>
                  <a:lnTo>
                    <a:pt x="4924" y="192"/>
                  </a:lnTo>
                  <a:close/>
                </a:path>
              </a:pathLst>
            </a:custGeom>
            <a:solidFill>
              <a:srgbClr val="817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13"/>
            <p:cNvSpPr>
              <a:spLocks/>
            </p:cNvSpPr>
            <p:nvPr/>
          </p:nvSpPr>
          <p:spPr bwMode="auto">
            <a:xfrm>
              <a:off x="6780" y="162"/>
              <a:ext cx="1591" cy="716"/>
            </a:xfrm>
            <a:custGeom>
              <a:avLst/>
              <a:gdLst>
                <a:gd name="T0" fmla="+- 0 6858 6780"/>
                <a:gd name="T1" fmla="*/ T0 w 1591"/>
                <a:gd name="T2" fmla="+- 0 870 162"/>
                <a:gd name="T3" fmla="*/ 870 h 716"/>
                <a:gd name="T4" fmla="+- 0 6812 6780"/>
                <a:gd name="T5" fmla="*/ T4 w 1591"/>
                <a:gd name="T6" fmla="+- 0 858 162"/>
                <a:gd name="T7" fmla="*/ 858 h 716"/>
                <a:gd name="T8" fmla="+- 0 6848 6780"/>
                <a:gd name="T9" fmla="*/ T8 w 1591"/>
                <a:gd name="T10" fmla="+- 0 858 162"/>
                <a:gd name="T11" fmla="*/ 858 h 716"/>
                <a:gd name="T12" fmla="+- 0 6899 6780"/>
                <a:gd name="T13" fmla="*/ T12 w 1591"/>
                <a:gd name="T14" fmla="+- 0 862 162"/>
                <a:gd name="T15" fmla="*/ 862 h 716"/>
                <a:gd name="T16" fmla="+- 0 6952 6780"/>
                <a:gd name="T17" fmla="*/ T16 w 1591"/>
                <a:gd name="T18" fmla="+- 0 856 162"/>
                <a:gd name="T19" fmla="*/ 856 h 716"/>
                <a:gd name="T20" fmla="+- 0 6956 6780"/>
                <a:gd name="T21" fmla="*/ T20 w 1591"/>
                <a:gd name="T22" fmla="+- 0 840 162"/>
                <a:gd name="T23" fmla="*/ 840 h 716"/>
                <a:gd name="T24" fmla="+- 0 6790 6780"/>
                <a:gd name="T25" fmla="*/ T24 w 1591"/>
                <a:gd name="T26" fmla="+- 0 812 162"/>
                <a:gd name="T27" fmla="*/ 812 h 716"/>
                <a:gd name="T28" fmla="+- 0 6783 6780"/>
                <a:gd name="T29" fmla="*/ T28 w 1591"/>
                <a:gd name="T30" fmla="+- 0 848 162"/>
                <a:gd name="T31" fmla="*/ 848 h 716"/>
                <a:gd name="T32" fmla="+- 0 6862 6780"/>
                <a:gd name="T33" fmla="*/ T32 w 1591"/>
                <a:gd name="T34" fmla="+- 0 850 162"/>
                <a:gd name="T35" fmla="*/ 850 h 716"/>
                <a:gd name="T36" fmla="+- 0 6864 6780"/>
                <a:gd name="T37" fmla="*/ T36 w 1591"/>
                <a:gd name="T38" fmla="+- 0 812 162"/>
                <a:gd name="T39" fmla="*/ 812 h 716"/>
                <a:gd name="T40" fmla="+- 0 6883 6780"/>
                <a:gd name="T41" fmla="*/ T40 w 1591"/>
                <a:gd name="T42" fmla="+- 0 856 162"/>
                <a:gd name="T43" fmla="*/ 856 h 716"/>
                <a:gd name="T44" fmla="+- 0 6919 6780"/>
                <a:gd name="T45" fmla="*/ T44 w 1591"/>
                <a:gd name="T46" fmla="+- 0 848 162"/>
                <a:gd name="T47" fmla="*/ 848 h 716"/>
                <a:gd name="T48" fmla="+- 0 6920 6780"/>
                <a:gd name="T49" fmla="*/ T48 w 1591"/>
                <a:gd name="T50" fmla="+- 0 812 162"/>
                <a:gd name="T51" fmla="*/ 812 h 716"/>
                <a:gd name="T52" fmla="+- 0 6920 6780"/>
                <a:gd name="T53" fmla="*/ T52 w 1591"/>
                <a:gd name="T54" fmla="+- 0 848 162"/>
                <a:gd name="T55" fmla="*/ 848 h 716"/>
                <a:gd name="T56" fmla="+- 0 6965 6780"/>
                <a:gd name="T57" fmla="*/ T56 w 1591"/>
                <a:gd name="T58" fmla="+- 0 826 162"/>
                <a:gd name="T59" fmla="*/ 826 h 716"/>
                <a:gd name="T60" fmla="+- 0 6852 6780"/>
                <a:gd name="T61" fmla="*/ T60 w 1591"/>
                <a:gd name="T62" fmla="+- 0 812 162"/>
                <a:gd name="T63" fmla="*/ 812 h 716"/>
                <a:gd name="T64" fmla="+- 0 6897 6780"/>
                <a:gd name="T65" fmla="*/ T64 w 1591"/>
                <a:gd name="T66" fmla="+- 0 804 162"/>
                <a:gd name="T67" fmla="*/ 804 h 716"/>
                <a:gd name="T68" fmla="+- 0 6925 6780"/>
                <a:gd name="T69" fmla="*/ T68 w 1591"/>
                <a:gd name="T70" fmla="+- 0 504 162"/>
                <a:gd name="T71" fmla="*/ 504 h 716"/>
                <a:gd name="T72" fmla="+- 0 6849 6780"/>
                <a:gd name="T73" fmla="*/ T72 w 1591"/>
                <a:gd name="T74" fmla="+- 0 808 162"/>
                <a:gd name="T75" fmla="*/ 808 h 716"/>
                <a:gd name="T76" fmla="+- 0 6802 6780"/>
                <a:gd name="T77" fmla="*/ T76 w 1591"/>
                <a:gd name="T78" fmla="+- 0 732 162"/>
                <a:gd name="T79" fmla="*/ 732 h 716"/>
                <a:gd name="T80" fmla="+- 0 6852 6780"/>
                <a:gd name="T81" fmla="*/ T80 w 1591"/>
                <a:gd name="T82" fmla="+- 0 796 162"/>
                <a:gd name="T83" fmla="*/ 796 h 716"/>
                <a:gd name="T84" fmla="+- 0 6852 6780"/>
                <a:gd name="T85" fmla="*/ T84 w 1591"/>
                <a:gd name="T86" fmla="+- 0 732 162"/>
                <a:gd name="T87" fmla="*/ 732 h 716"/>
                <a:gd name="T88" fmla="+- 0 6975 6780"/>
                <a:gd name="T89" fmla="*/ T88 w 1591"/>
                <a:gd name="T90" fmla="+- 0 808 162"/>
                <a:gd name="T91" fmla="*/ 808 h 716"/>
                <a:gd name="T92" fmla="+- 0 6935 6780"/>
                <a:gd name="T93" fmla="*/ T92 w 1591"/>
                <a:gd name="T94" fmla="+- 0 794 162"/>
                <a:gd name="T95" fmla="*/ 794 h 716"/>
                <a:gd name="T96" fmla="+- 0 6852 6780"/>
                <a:gd name="T97" fmla="*/ T96 w 1591"/>
                <a:gd name="T98" fmla="+- 0 736 162"/>
                <a:gd name="T99" fmla="*/ 736 h 716"/>
                <a:gd name="T100" fmla="+- 0 6805 6780"/>
                <a:gd name="T101" fmla="*/ T100 w 1591"/>
                <a:gd name="T102" fmla="+- 0 730 162"/>
                <a:gd name="T103" fmla="*/ 730 h 716"/>
                <a:gd name="T104" fmla="+- 0 6851 6780"/>
                <a:gd name="T105" fmla="*/ T104 w 1591"/>
                <a:gd name="T106" fmla="+- 0 728 162"/>
                <a:gd name="T107" fmla="*/ 728 h 716"/>
                <a:gd name="T108" fmla="+- 0 6852 6780"/>
                <a:gd name="T109" fmla="*/ T108 w 1591"/>
                <a:gd name="T110" fmla="+- 0 706 162"/>
                <a:gd name="T111" fmla="*/ 706 h 716"/>
                <a:gd name="T112" fmla="+- 0 6838 6780"/>
                <a:gd name="T113" fmla="*/ T112 w 1591"/>
                <a:gd name="T114" fmla="+- 0 682 162"/>
                <a:gd name="T115" fmla="*/ 682 h 716"/>
                <a:gd name="T116" fmla="+- 0 6922 6780"/>
                <a:gd name="T117" fmla="*/ T116 w 1591"/>
                <a:gd name="T118" fmla="+- 0 592 162"/>
                <a:gd name="T119" fmla="*/ 592 h 716"/>
                <a:gd name="T120" fmla="+- 0 6975 6780"/>
                <a:gd name="T121" fmla="*/ T120 w 1591"/>
                <a:gd name="T122" fmla="+- 0 578 162"/>
                <a:gd name="T123" fmla="*/ 578 h 716"/>
                <a:gd name="T124" fmla="+- 0 6966 6780"/>
                <a:gd name="T125" fmla="*/ T124 w 1591"/>
                <a:gd name="T126" fmla="+- 0 576 162"/>
                <a:gd name="T127" fmla="*/ 576 h 716"/>
                <a:gd name="T128" fmla="+- 0 7454 6780"/>
                <a:gd name="T129" fmla="*/ T128 w 1591"/>
                <a:gd name="T130" fmla="+- 0 574 162"/>
                <a:gd name="T131" fmla="*/ 574 h 716"/>
                <a:gd name="T132" fmla="+- 0 7442 6780"/>
                <a:gd name="T133" fmla="*/ T132 w 1591"/>
                <a:gd name="T134" fmla="+- 0 580 162"/>
                <a:gd name="T135" fmla="*/ 580 h 716"/>
                <a:gd name="T136" fmla="+- 0 6976 6780"/>
                <a:gd name="T137" fmla="*/ T136 w 1591"/>
                <a:gd name="T138" fmla="+- 0 534 162"/>
                <a:gd name="T139" fmla="*/ 534 h 716"/>
                <a:gd name="T140" fmla="+- 0 6976 6780"/>
                <a:gd name="T141" fmla="*/ T140 w 1591"/>
                <a:gd name="T142" fmla="+- 0 576 162"/>
                <a:gd name="T143" fmla="*/ 576 h 716"/>
                <a:gd name="T144" fmla="+- 0 7457 6780"/>
                <a:gd name="T145" fmla="*/ T144 w 1591"/>
                <a:gd name="T146" fmla="+- 0 538 162"/>
                <a:gd name="T147" fmla="*/ 538 h 716"/>
                <a:gd name="T148" fmla="+- 0 6986 6780"/>
                <a:gd name="T149" fmla="*/ T148 w 1591"/>
                <a:gd name="T150" fmla="+- 0 526 162"/>
                <a:gd name="T151" fmla="*/ 526 h 716"/>
                <a:gd name="T152" fmla="+- 0 7457 6780"/>
                <a:gd name="T153" fmla="*/ T152 w 1591"/>
                <a:gd name="T154" fmla="+- 0 566 162"/>
                <a:gd name="T155" fmla="*/ 566 h 716"/>
                <a:gd name="T156" fmla="+- 0 7463 6780"/>
                <a:gd name="T157" fmla="*/ T156 w 1591"/>
                <a:gd name="T158" fmla="+- 0 526 162"/>
                <a:gd name="T159" fmla="*/ 526 h 716"/>
                <a:gd name="T160" fmla="+- 0 7493 6780"/>
                <a:gd name="T161" fmla="*/ T160 w 1591"/>
                <a:gd name="T162" fmla="+- 0 558 162"/>
                <a:gd name="T163" fmla="*/ 558 h 716"/>
                <a:gd name="T164" fmla="+- 0 7474 6780"/>
                <a:gd name="T165" fmla="*/ T164 w 1591"/>
                <a:gd name="T166" fmla="+- 0 522 162"/>
                <a:gd name="T167" fmla="*/ 522 h 716"/>
                <a:gd name="T168" fmla="+- 0 7499 6780"/>
                <a:gd name="T169" fmla="*/ T168 w 1591"/>
                <a:gd name="T170" fmla="+- 0 560 162"/>
                <a:gd name="T171" fmla="*/ 560 h 716"/>
                <a:gd name="T172" fmla="+- 0 7892 6780"/>
                <a:gd name="T173" fmla="*/ T172 w 1591"/>
                <a:gd name="T174" fmla="+- 0 224 162"/>
                <a:gd name="T175" fmla="*/ 224 h 716"/>
                <a:gd name="T176" fmla="+- 0 7893 6780"/>
                <a:gd name="T177" fmla="*/ T176 w 1591"/>
                <a:gd name="T178" fmla="+- 0 212 162"/>
                <a:gd name="T179" fmla="*/ 212 h 716"/>
                <a:gd name="T180" fmla="+- 0 7451 6780"/>
                <a:gd name="T181" fmla="*/ T180 w 1591"/>
                <a:gd name="T182" fmla="+- 0 526 162"/>
                <a:gd name="T183" fmla="*/ 526 h 716"/>
                <a:gd name="T184" fmla="+- 0 7859 6780"/>
                <a:gd name="T185" fmla="*/ T184 w 1591"/>
                <a:gd name="T186" fmla="+- 0 192 162"/>
                <a:gd name="T187" fmla="*/ 192 h 716"/>
                <a:gd name="T188" fmla="+- 0 7866 6780"/>
                <a:gd name="T189" fmla="*/ T188 w 1591"/>
                <a:gd name="T190" fmla="+- 0 186 162"/>
                <a:gd name="T191" fmla="*/ 186 h 716"/>
                <a:gd name="T192" fmla="+- 0 8325 6780"/>
                <a:gd name="T193" fmla="*/ T192 w 1591"/>
                <a:gd name="T194" fmla="+- 0 238 162"/>
                <a:gd name="T195" fmla="*/ 238 h 716"/>
                <a:gd name="T196" fmla="+- 0 7892 6780"/>
                <a:gd name="T197" fmla="*/ T196 w 1591"/>
                <a:gd name="T198" fmla="+- 0 224 162"/>
                <a:gd name="T199" fmla="*/ 224 h 716"/>
                <a:gd name="T200" fmla="+- 0 7897 6780"/>
                <a:gd name="T201" fmla="*/ T200 w 1591"/>
                <a:gd name="T202" fmla="+- 0 208 162"/>
                <a:gd name="T203" fmla="*/ 208 h 716"/>
                <a:gd name="T204" fmla="+- 0 8357 6780"/>
                <a:gd name="T205" fmla="*/ T204 w 1591"/>
                <a:gd name="T206" fmla="+- 0 196 162"/>
                <a:gd name="T207" fmla="*/ 196 h 716"/>
                <a:gd name="T208" fmla="+- 0 7916 6780"/>
                <a:gd name="T209" fmla="*/ T208 w 1591"/>
                <a:gd name="T210" fmla="+- 0 208 162"/>
                <a:gd name="T211" fmla="*/ 208 h 716"/>
                <a:gd name="T212" fmla="+- 0 7884 6780"/>
                <a:gd name="T213" fmla="*/ T212 w 1591"/>
                <a:gd name="T214" fmla="+- 0 176 162"/>
                <a:gd name="T215" fmla="*/ 176 h 716"/>
                <a:gd name="T216" fmla="+- 0 7916 6780"/>
                <a:gd name="T217" fmla="*/ T216 w 1591"/>
                <a:gd name="T218" fmla="+- 0 174 162"/>
                <a:gd name="T219" fmla="*/ 174 h 716"/>
                <a:gd name="T220" fmla="+- 0 7913 6780"/>
                <a:gd name="T221" fmla="*/ T220 w 1591"/>
                <a:gd name="T222" fmla="+- 0 164 162"/>
                <a:gd name="T223" fmla="*/ 164 h 7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1591" h="716">
                  <a:moveTo>
                    <a:pt x="78" y="708"/>
                  </a:moveTo>
                  <a:lnTo>
                    <a:pt x="15" y="708"/>
                  </a:lnTo>
                  <a:lnTo>
                    <a:pt x="14" y="710"/>
                  </a:lnTo>
                  <a:lnTo>
                    <a:pt x="14" y="716"/>
                  </a:lnTo>
                  <a:lnTo>
                    <a:pt x="80" y="716"/>
                  </a:lnTo>
                  <a:lnTo>
                    <a:pt x="80" y="710"/>
                  </a:lnTo>
                  <a:lnTo>
                    <a:pt x="78" y="708"/>
                  </a:lnTo>
                  <a:close/>
                  <a:moveTo>
                    <a:pt x="32" y="696"/>
                  </a:moveTo>
                  <a:lnTo>
                    <a:pt x="25" y="696"/>
                  </a:lnTo>
                  <a:lnTo>
                    <a:pt x="25" y="702"/>
                  </a:lnTo>
                  <a:lnTo>
                    <a:pt x="23" y="708"/>
                  </a:lnTo>
                  <a:lnTo>
                    <a:pt x="29" y="708"/>
                  </a:lnTo>
                  <a:lnTo>
                    <a:pt x="32" y="704"/>
                  </a:lnTo>
                  <a:lnTo>
                    <a:pt x="32" y="696"/>
                  </a:lnTo>
                  <a:close/>
                  <a:moveTo>
                    <a:pt x="68" y="696"/>
                  </a:moveTo>
                  <a:lnTo>
                    <a:pt x="62" y="696"/>
                  </a:lnTo>
                  <a:lnTo>
                    <a:pt x="62" y="704"/>
                  </a:lnTo>
                  <a:lnTo>
                    <a:pt x="64" y="708"/>
                  </a:lnTo>
                  <a:lnTo>
                    <a:pt x="71" y="708"/>
                  </a:lnTo>
                  <a:lnTo>
                    <a:pt x="68" y="702"/>
                  </a:lnTo>
                  <a:lnTo>
                    <a:pt x="68" y="696"/>
                  </a:lnTo>
                  <a:close/>
                  <a:moveTo>
                    <a:pt x="172" y="694"/>
                  </a:moveTo>
                  <a:lnTo>
                    <a:pt x="110" y="694"/>
                  </a:lnTo>
                  <a:lnTo>
                    <a:pt x="110" y="696"/>
                  </a:lnTo>
                  <a:lnTo>
                    <a:pt x="111" y="698"/>
                  </a:lnTo>
                  <a:lnTo>
                    <a:pt x="115" y="698"/>
                  </a:lnTo>
                  <a:lnTo>
                    <a:pt x="116" y="700"/>
                  </a:lnTo>
                  <a:lnTo>
                    <a:pt x="119" y="700"/>
                  </a:lnTo>
                  <a:lnTo>
                    <a:pt x="119" y="702"/>
                  </a:lnTo>
                  <a:lnTo>
                    <a:pt x="121" y="704"/>
                  </a:lnTo>
                  <a:lnTo>
                    <a:pt x="186" y="704"/>
                  </a:lnTo>
                  <a:lnTo>
                    <a:pt x="187" y="702"/>
                  </a:lnTo>
                  <a:lnTo>
                    <a:pt x="187" y="696"/>
                  </a:lnTo>
                  <a:lnTo>
                    <a:pt x="175" y="696"/>
                  </a:lnTo>
                  <a:lnTo>
                    <a:pt x="172" y="694"/>
                  </a:lnTo>
                  <a:close/>
                  <a:moveTo>
                    <a:pt x="71" y="694"/>
                  </a:moveTo>
                  <a:lnTo>
                    <a:pt x="23" y="694"/>
                  </a:lnTo>
                  <a:lnTo>
                    <a:pt x="23" y="696"/>
                  </a:lnTo>
                  <a:lnTo>
                    <a:pt x="70" y="696"/>
                  </a:lnTo>
                  <a:lnTo>
                    <a:pt x="71" y="694"/>
                  </a:lnTo>
                  <a:close/>
                  <a:moveTo>
                    <a:pt x="185" y="678"/>
                  </a:moveTo>
                  <a:lnTo>
                    <a:pt x="176" y="678"/>
                  </a:lnTo>
                  <a:lnTo>
                    <a:pt x="179" y="692"/>
                  </a:lnTo>
                  <a:lnTo>
                    <a:pt x="179" y="696"/>
                  </a:lnTo>
                  <a:lnTo>
                    <a:pt x="187" y="696"/>
                  </a:lnTo>
                  <a:lnTo>
                    <a:pt x="187" y="688"/>
                  </a:lnTo>
                  <a:lnTo>
                    <a:pt x="185" y="678"/>
                  </a:lnTo>
                  <a:close/>
                  <a:moveTo>
                    <a:pt x="84" y="650"/>
                  </a:moveTo>
                  <a:lnTo>
                    <a:pt x="10" y="650"/>
                  </a:lnTo>
                  <a:lnTo>
                    <a:pt x="10" y="654"/>
                  </a:lnTo>
                  <a:lnTo>
                    <a:pt x="3" y="658"/>
                  </a:lnTo>
                  <a:lnTo>
                    <a:pt x="0" y="670"/>
                  </a:lnTo>
                  <a:lnTo>
                    <a:pt x="0" y="672"/>
                  </a:lnTo>
                  <a:lnTo>
                    <a:pt x="2" y="684"/>
                  </a:lnTo>
                  <a:lnTo>
                    <a:pt x="3" y="686"/>
                  </a:lnTo>
                  <a:lnTo>
                    <a:pt x="10" y="690"/>
                  </a:lnTo>
                  <a:lnTo>
                    <a:pt x="16" y="690"/>
                  </a:lnTo>
                  <a:lnTo>
                    <a:pt x="16" y="692"/>
                  </a:lnTo>
                  <a:lnTo>
                    <a:pt x="17" y="694"/>
                  </a:lnTo>
                  <a:lnTo>
                    <a:pt x="80" y="694"/>
                  </a:lnTo>
                  <a:lnTo>
                    <a:pt x="82" y="692"/>
                  </a:lnTo>
                  <a:lnTo>
                    <a:pt x="82" y="688"/>
                  </a:lnTo>
                  <a:lnTo>
                    <a:pt x="104" y="688"/>
                  </a:lnTo>
                  <a:lnTo>
                    <a:pt x="86" y="682"/>
                  </a:lnTo>
                  <a:lnTo>
                    <a:pt x="86" y="662"/>
                  </a:lnTo>
                  <a:lnTo>
                    <a:pt x="104" y="656"/>
                  </a:lnTo>
                  <a:lnTo>
                    <a:pt x="84" y="656"/>
                  </a:lnTo>
                  <a:lnTo>
                    <a:pt x="84" y="650"/>
                  </a:lnTo>
                  <a:close/>
                  <a:moveTo>
                    <a:pt x="152" y="650"/>
                  </a:moveTo>
                  <a:lnTo>
                    <a:pt x="103" y="650"/>
                  </a:lnTo>
                  <a:lnTo>
                    <a:pt x="84" y="656"/>
                  </a:lnTo>
                  <a:lnTo>
                    <a:pt x="110" y="656"/>
                  </a:lnTo>
                  <a:lnTo>
                    <a:pt x="110" y="688"/>
                  </a:lnTo>
                  <a:lnTo>
                    <a:pt x="83" y="688"/>
                  </a:lnTo>
                  <a:lnTo>
                    <a:pt x="103" y="694"/>
                  </a:lnTo>
                  <a:lnTo>
                    <a:pt x="139" y="694"/>
                  </a:lnTo>
                  <a:lnTo>
                    <a:pt x="139" y="692"/>
                  </a:lnTo>
                  <a:lnTo>
                    <a:pt x="140" y="692"/>
                  </a:lnTo>
                  <a:lnTo>
                    <a:pt x="158" y="690"/>
                  </a:lnTo>
                  <a:lnTo>
                    <a:pt x="165" y="686"/>
                  </a:lnTo>
                  <a:lnTo>
                    <a:pt x="139" y="686"/>
                  </a:lnTo>
                  <a:lnTo>
                    <a:pt x="139" y="658"/>
                  </a:lnTo>
                  <a:lnTo>
                    <a:pt x="141" y="658"/>
                  </a:lnTo>
                  <a:lnTo>
                    <a:pt x="142" y="656"/>
                  </a:lnTo>
                  <a:lnTo>
                    <a:pt x="152" y="650"/>
                  </a:lnTo>
                  <a:close/>
                  <a:moveTo>
                    <a:pt x="191" y="646"/>
                  </a:moveTo>
                  <a:lnTo>
                    <a:pt x="147" y="646"/>
                  </a:lnTo>
                  <a:lnTo>
                    <a:pt x="140" y="650"/>
                  </a:lnTo>
                  <a:lnTo>
                    <a:pt x="183" y="650"/>
                  </a:lnTo>
                  <a:lnTo>
                    <a:pt x="179" y="660"/>
                  </a:lnTo>
                  <a:lnTo>
                    <a:pt x="176" y="666"/>
                  </a:lnTo>
                  <a:lnTo>
                    <a:pt x="170" y="674"/>
                  </a:lnTo>
                  <a:lnTo>
                    <a:pt x="156" y="684"/>
                  </a:lnTo>
                  <a:lnTo>
                    <a:pt x="140" y="686"/>
                  </a:lnTo>
                  <a:lnTo>
                    <a:pt x="165" y="686"/>
                  </a:lnTo>
                  <a:lnTo>
                    <a:pt x="175" y="680"/>
                  </a:lnTo>
                  <a:lnTo>
                    <a:pt x="176" y="678"/>
                  </a:lnTo>
                  <a:lnTo>
                    <a:pt x="185" y="678"/>
                  </a:lnTo>
                  <a:lnTo>
                    <a:pt x="182" y="668"/>
                  </a:lnTo>
                  <a:lnTo>
                    <a:pt x="185" y="664"/>
                  </a:lnTo>
                  <a:lnTo>
                    <a:pt x="191" y="648"/>
                  </a:lnTo>
                  <a:lnTo>
                    <a:pt x="191" y="646"/>
                  </a:lnTo>
                  <a:close/>
                  <a:moveTo>
                    <a:pt x="71" y="648"/>
                  </a:moveTo>
                  <a:lnTo>
                    <a:pt x="22" y="648"/>
                  </a:lnTo>
                  <a:lnTo>
                    <a:pt x="22" y="650"/>
                  </a:lnTo>
                  <a:lnTo>
                    <a:pt x="72" y="650"/>
                  </a:lnTo>
                  <a:lnTo>
                    <a:pt x="71" y="648"/>
                  </a:lnTo>
                  <a:close/>
                  <a:moveTo>
                    <a:pt x="144" y="332"/>
                  </a:moveTo>
                  <a:lnTo>
                    <a:pt x="127" y="332"/>
                  </a:lnTo>
                  <a:lnTo>
                    <a:pt x="125" y="334"/>
                  </a:lnTo>
                  <a:lnTo>
                    <a:pt x="125" y="640"/>
                  </a:lnTo>
                  <a:lnTo>
                    <a:pt x="122" y="640"/>
                  </a:lnTo>
                  <a:lnTo>
                    <a:pt x="117" y="642"/>
                  </a:lnTo>
                  <a:lnTo>
                    <a:pt x="116" y="642"/>
                  </a:lnTo>
                  <a:lnTo>
                    <a:pt x="116" y="644"/>
                  </a:lnTo>
                  <a:lnTo>
                    <a:pt x="110" y="644"/>
                  </a:lnTo>
                  <a:lnTo>
                    <a:pt x="110" y="650"/>
                  </a:lnTo>
                  <a:lnTo>
                    <a:pt x="139" y="650"/>
                  </a:lnTo>
                  <a:lnTo>
                    <a:pt x="139" y="342"/>
                  </a:lnTo>
                  <a:lnTo>
                    <a:pt x="145" y="342"/>
                  </a:lnTo>
                  <a:lnTo>
                    <a:pt x="145" y="338"/>
                  </a:lnTo>
                  <a:lnTo>
                    <a:pt x="144" y="338"/>
                  </a:lnTo>
                  <a:lnTo>
                    <a:pt x="145" y="336"/>
                  </a:lnTo>
                  <a:lnTo>
                    <a:pt x="145" y="334"/>
                  </a:lnTo>
                  <a:lnTo>
                    <a:pt x="144" y="332"/>
                  </a:lnTo>
                  <a:close/>
                  <a:moveTo>
                    <a:pt x="69" y="646"/>
                  </a:moveTo>
                  <a:lnTo>
                    <a:pt x="24" y="646"/>
                  </a:lnTo>
                  <a:lnTo>
                    <a:pt x="24" y="648"/>
                  </a:lnTo>
                  <a:lnTo>
                    <a:pt x="70" y="648"/>
                  </a:lnTo>
                  <a:lnTo>
                    <a:pt x="69" y="646"/>
                  </a:lnTo>
                  <a:close/>
                  <a:moveTo>
                    <a:pt x="71" y="568"/>
                  </a:moveTo>
                  <a:lnTo>
                    <a:pt x="23" y="568"/>
                  </a:lnTo>
                  <a:lnTo>
                    <a:pt x="22" y="570"/>
                  </a:lnTo>
                  <a:lnTo>
                    <a:pt x="22" y="634"/>
                  </a:lnTo>
                  <a:lnTo>
                    <a:pt x="27" y="646"/>
                  </a:lnTo>
                  <a:lnTo>
                    <a:pt x="65" y="646"/>
                  </a:lnTo>
                  <a:lnTo>
                    <a:pt x="68" y="636"/>
                  </a:lnTo>
                  <a:lnTo>
                    <a:pt x="71" y="636"/>
                  </a:lnTo>
                  <a:lnTo>
                    <a:pt x="72" y="634"/>
                  </a:lnTo>
                  <a:lnTo>
                    <a:pt x="72" y="626"/>
                  </a:lnTo>
                  <a:lnTo>
                    <a:pt x="30" y="626"/>
                  </a:lnTo>
                  <a:lnTo>
                    <a:pt x="30" y="618"/>
                  </a:lnTo>
                  <a:lnTo>
                    <a:pt x="28" y="618"/>
                  </a:lnTo>
                  <a:lnTo>
                    <a:pt x="28" y="574"/>
                  </a:lnTo>
                  <a:lnTo>
                    <a:pt x="72" y="574"/>
                  </a:lnTo>
                  <a:lnTo>
                    <a:pt x="72" y="570"/>
                  </a:lnTo>
                  <a:lnTo>
                    <a:pt x="71" y="568"/>
                  </a:lnTo>
                  <a:close/>
                  <a:moveTo>
                    <a:pt x="195" y="632"/>
                  </a:moveTo>
                  <a:lnTo>
                    <a:pt x="144" y="632"/>
                  </a:lnTo>
                  <a:lnTo>
                    <a:pt x="142" y="634"/>
                  </a:lnTo>
                  <a:lnTo>
                    <a:pt x="142" y="644"/>
                  </a:lnTo>
                  <a:lnTo>
                    <a:pt x="144" y="646"/>
                  </a:lnTo>
                  <a:lnTo>
                    <a:pt x="195" y="646"/>
                  </a:lnTo>
                  <a:lnTo>
                    <a:pt x="197" y="644"/>
                  </a:lnTo>
                  <a:lnTo>
                    <a:pt x="197" y="634"/>
                  </a:lnTo>
                  <a:lnTo>
                    <a:pt x="195" y="632"/>
                  </a:lnTo>
                  <a:close/>
                  <a:moveTo>
                    <a:pt x="155" y="430"/>
                  </a:moveTo>
                  <a:lnTo>
                    <a:pt x="148" y="430"/>
                  </a:lnTo>
                  <a:lnTo>
                    <a:pt x="148" y="632"/>
                  </a:lnTo>
                  <a:lnTo>
                    <a:pt x="155" y="632"/>
                  </a:lnTo>
                  <a:lnTo>
                    <a:pt x="155" y="430"/>
                  </a:lnTo>
                  <a:close/>
                  <a:moveTo>
                    <a:pt x="191" y="430"/>
                  </a:moveTo>
                  <a:lnTo>
                    <a:pt x="185" y="430"/>
                  </a:lnTo>
                  <a:lnTo>
                    <a:pt x="185" y="632"/>
                  </a:lnTo>
                  <a:lnTo>
                    <a:pt x="191" y="632"/>
                  </a:lnTo>
                  <a:lnTo>
                    <a:pt x="191" y="430"/>
                  </a:lnTo>
                  <a:close/>
                  <a:moveTo>
                    <a:pt x="72" y="574"/>
                  </a:moveTo>
                  <a:lnTo>
                    <a:pt x="66" y="574"/>
                  </a:lnTo>
                  <a:lnTo>
                    <a:pt x="66" y="626"/>
                  </a:lnTo>
                  <a:lnTo>
                    <a:pt x="72" y="626"/>
                  </a:lnTo>
                  <a:lnTo>
                    <a:pt x="72" y="574"/>
                  </a:lnTo>
                  <a:close/>
                  <a:moveTo>
                    <a:pt x="68" y="566"/>
                  </a:moveTo>
                  <a:lnTo>
                    <a:pt x="25" y="566"/>
                  </a:lnTo>
                  <a:lnTo>
                    <a:pt x="25" y="568"/>
                  </a:lnTo>
                  <a:lnTo>
                    <a:pt x="68" y="568"/>
                  </a:lnTo>
                  <a:lnTo>
                    <a:pt x="68" y="566"/>
                  </a:lnTo>
                  <a:close/>
                  <a:moveTo>
                    <a:pt x="72" y="544"/>
                  </a:moveTo>
                  <a:lnTo>
                    <a:pt x="22" y="544"/>
                  </a:lnTo>
                  <a:lnTo>
                    <a:pt x="22" y="564"/>
                  </a:lnTo>
                  <a:lnTo>
                    <a:pt x="23" y="566"/>
                  </a:lnTo>
                  <a:lnTo>
                    <a:pt x="71" y="566"/>
                  </a:lnTo>
                  <a:lnTo>
                    <a:pt x="72" y="564"/>
                  </a:lnTo>
                  <a:lnTo>
                    <a:pt x="72" y="544"/>
                  </a:lnTo>
                  <a:close/>
                  <a:moveTo>
                    <a:pt x="58" y="520"/>
                  </a:moveTo>
                  <a:lnTo>
                    <a:pt x="29" y="520"/>
                  </a:lnTo>
                  <a:lnTo>
                    <a:pt x="23" y="542"/>
                  </a:lnTo>
                  <a:lnTo>
                    <a:pt x="22" y="544"/>
                  </a:lnTo>
                  <a:lnTo>
                    <a:pt x="72" y="544"/>
                  </a:lnTo>
                  <a:lnTo>
                    <a:pt x="58" y="520"/>
                  </a:lnTo>
                  <a:close/>
                  <a:moveTo>
                    <a:pt x="52" y="514"/>
                  </a:moveTo>
                  <a:lnTo>
                    <a:pt x="35" y="514"/>
                  </a:lnTo>
                  <a:lnTo>
                    <a:pt x="35" y="516"/>
                  </a:lnTo>
                  <a:lnTo>
                    <a:pt x="32" y="518"/>
                  </a:lnTo>
                  <a:lnTo>
                    <a:pt x="30" y="520"/>
                  </a:lnTo>
                  <a:lnTo>
                    <a:pt x="58" y="520"/>
                  </a:lnTo>
                  <a:lnTo>
                    <a:pt x="54" y="516"/>
                  </a:lnTo>
                  <a:lnTo>
                    <a:pt x="52" y="516"/>
                  </a:lnTo>
                  <a:lnTo>
                    <a:pt x="52" y="514"/>
                  </a:lnTo>
                  <a:close/>
                  <a:moveTo>
                    <a:pt x="195" y="416"/>
                  </a:moveTo>
                  <a:lnTo>
                    <a:pt x="144" y="416"/>
                  </a:lnTo>
                  <a:lnTo>
                    <a:pt x="142" y="418"/>
                  </a:lnTo>
                  <a:lnTo>
                    <a:pt x="142" y="430"/>
                  </a:lnTo>
                  <a:lnTo>
                    <a:pt x="197" y="430"/>
                  </a:lnTo>
                  <a:lnTo>
                    <a:pt x="197" y="422"/>
                  </a:lnTo>
                  <a:lnTo>
                    <a:pt x="196" y="420"/>
                  </a:lnTo>
                  <a:lnTo>
                    <a:pt x="197" y="420"/>
                  </a:lnTo>
                  <a:lnTo>
                    <a:pt x="197" y="418"/>
                  </a:lnTo>
                  <a:lnTo>
                    <a:pt x="195" y="416"/>
                  </a:lnTo>
                  <a:close/>
                  <a:moveTo>
                    <a:pt x="210" y="378"/>
                  </a:moveTo>
                  <a:lnTo>
                    <a:pt x="196" y="378"/>
                  </a:lnTo>
                  <a:lnTo>
                    <a:pt x="196" y="408"/>
                  </a:lnTo>
                  <a:lnTo>
                    <a:pt x="190" y="410"/>
                  </a:lnTo>
                  <a:lnTo>
                    <a:pt x="186" y="414"/>
                  </a:lnTo>
                  <a:lnTo>
                    <a:pt x="196" y="414"/>
                  </a:lnTo>
                  <a:lnTo>
                    <a:pt x="196" y="416"/>
                  </a:lnTo>
                  <a:lnTo>
                    <a:pt x="198" y="418"/>
                  </a:lnTo>
                  <a:lnTo>
                    <a:pt x="209" y="418"/>
                  </a:lnTo>
                  <a:lnTo>
                    <a:pt x="210" y="416"/>
                  </a:lnTo>
                  <a:lnTo>
                    <a:pt x="210" y="412"/>
                  </a:lnTo>
                  <a:lnTo>
                    <a:pt x="674" y="412"/>
                  </a:lnTo>
                  <a:lnTo>
                    <a:pt x="696" y="406"/>
                  </a:lnTo>
                  <a:lnTo>
                    <a:pt x="210" y="406"/>
                  </a:lnTo>
                  <a:lnTo>
                    <a:pt x="210" y="378"/>
                  </a:lnTo>
                  <a:close/>
                  <a:moveTo>
                    <a:pt x="673" y="412"/>
                  </a:moveTo>
                  <a:lnTo>
                    <a:pt x="661" y="412"/>
                  </a:lnTo>
                  <a:lnTo>
                    <a:pt x="661" y="416"/>
                  </a:lnTo>
                  <a:lnTo>
                    <a:pt x="662" y="418"/>
                  </a:lnTo>
                  <a:lnTo>
                    <a:pt x="672" y="418"/>
                  </a:lnTo>
                  <a:lnTo>
                    <a:pt x="673" y="416"/>
                  </a:lnTo>
                  <a:lnTo>
                    <a:pt x="673" y="412"/>
                  </a:lnTo>
                  <a:close/>
                  <a:moveTo>
                    <a:pt x="206" y="362"/>
                  </a:moveTo>
                  <a:lnTo>
                    <a:pt x="196" y="362"/>
                  </a:lnTo>
                  <a:lnTo>
                    <a:pt x="196" y="370"/>
                  </a:lnTo>
                  <a:lnTo>
                    <a:pt x="196" y="372"/>
                  </a:lnTo>
                  <a:lnTo>
                    <a:pt x="175" y="376"/>
                  </a:lnTo>
                  <a:lnTo>
                    <a:pt x="175" y="378"/>
                  </a:lnTo>
                  <a:lnTo>
                    <a:pt x="157" y="396"/>
                  </a:lnTo>
                  <a:lnTo>
                    <a:pt x="156" y="396"/>
                  </a:lnTo>
                  <a:lnTo>
                    <a:pt x="149" y="416"/>
                  </a:lnTo>
                  <a:lnTo>
                    <a:pt x="194" y="416"/>
                  </a:lnTo>
                  <a:lnTo>
                    <a:pt x="196" y="414"/>
                  </a:lnTo>
                  <a:lnTo>
                    <a:pt x="156" y="414"/>
                  </a:lnTo>
                  <a:lnTo>
                    <a:pt x="162" y="398"/>
                  </a:lnTo>
                  <a:lnTo>
                    <a:pt x="178" y="382"/>
                  </a:lnTo>
                  <a:lnTo>
                    <a:pt x="196" y="378"/>
                  </a:lnTo>
                  <a:lnTo>
                    <a:pt x="210" y="378"/>
                  </a:lnTo>
                  <a:lnTo>
                    <a:pt x="210" y="376"/>
                  </a:lnTo>
                  <a:lnTo>
                    <a:pt x="677" y="376"/>
                  </a:lnTo>
                  <a:lnTo>
                    <a:pt x="677" y="374"/>
                  </a:lnTo>
                  <a:lnTo>
                    <a:pt x="683" y="374"/>
                  </a:lnTo>
                  <a:lnTo>
                    <a:pt x="683" y="372"/>
                  </a:lnTo>
                  <a:lnTo>
                    <a:pt x="687" y="368"/>
                  </a:lnTo>
                  <a:lnTo>
                    <a:pt x="210" y="368"/>
                  </a:lnTo>
                  <a:lnTo>
                    <a:pt x="210" y="364"/>
                  </a:lnTo>
                  <a:lnTo>
                    <a:pt x="206" y="364"/>
                  </a:lnTo>
                  <a:lnTo>
                    <a:pt x="206" y="362"/>
                  </a:lnTo>
                  <a:close/>
                  <a:moveTo>
                    <a:pt x="677" y="376"/>
                  </a:moveTo>
                  <a:lnTo>
                    <a:pt x="661" y="376"/>
                  </a:lnTo>
                  <a:lnTo>
                    <a:pt x="661" y="406"/>
                  </a:lnTo>
                  <a:lnTo>
                    <a:pt x="696" y="406"/>
                  </a:lnTo>
                  <a:lnTo>
                    <a:pt x="700" y="404"/>
                  </a:lnTo>
                  <a:lnTo>
                    <a:pt x="677" y="404"/>
                  </a:lnTo>
                  <a:lnTo>
                    <a:pt x="677" y="376"/>
                  </a:lnTo>
                  <a:close/>
                  <a:moveTo>
                    <a:pt x="688" y="354"/>
                  </a:moveTo>
                  <a:lnTo>
                    <a:pt x="682" y="354"/>
                  </a:lnTo>
                  <a:lnTo>
                    <a:pt x="682" y="358"/>
                  </a:lnTo>
                  <a:lnTo>
                    <a:pt x="680" y="360"/>
                  </a:lnTo>
                  <a:lnTo>
                    <a:pt x="680" y="362"/>
                  </a:lnTo>
                  <a:lnTo>
                    <a:pt x="683" y="364"/>
                  </a:lnTo>
                  <a:lnTo>
                    <a:pt x="680" y="368"/>
                  </a:lnTo>
                  <a:lnTo>
                    <a:pt x="687" y="368"/>
                  </a:lnTo>
                  <a:lnTo>
                    <a:pt x="709" y="390"/>
                  </a:lnTo>
                  <a:lnTo>
                    <a:pt x="693" y="400"/>
                  </a:lnTo>
                  <a:lnTo>
                    <a:pt x="677" y="404"/>
                  </a:lnTo>
                  <a:lnTo>
                    <a:pt x="700" y="404"/>
                  </a:lnTo>
                  <a:lnTo>
                    <a:pt x="713" y="396"/>
                  </a:lnTo>
                  <a:lnTo>
                    <a:pt x="721" y="396"/>
                  </a:lnTo>
                  <a:lnTo>
                    <a:pt x="723" y="394"/>
                  </a:lnTo>
                  <a:lnTo>
                    <a:pt x="723" y="392"/>
                  </a:lnTo>
                  <a:lnTo>
                    <a:pt x="721" y="390"/>
                  </a:lnTo>
                  <a:lnTo>
                    <a:pt x="729" y="384"/>
                  </a:lnTo>
                  <a:lnTo>
                    <a:pt x="717" y="384"/>
                  </a:lnTo>
                  <a:lnTo>
                    <a:pt x="694" y="360"/>
                  </a:lnTo>
                  <a:lnTo>
                    <a:pt x="699" y="356"/>
                  </a:lnTo>
                  <a:lnTo>
                    <a:pt x="688" y="356"/>
                  </a:lnTo>
                  <a:lnTo>
                    <a:pt x="688" y="354"/>
                  </a:lnTo>
                  <a:close/>
                  <a:moveTo>
                    <a:pt x="721" y="396"/>
                  </a:moveTo>
                  <a:lnTo>
                    <a:pt x="713" y="396"/>
                  </a:lnTo>
                  <a:lnTo>
                    <a:pt x="717" y="398"/>
                  </a:lnTo>
                  <a:lnTo>
                    <a:pt x="719" y="398"/>
                  </a:lnTo>
                  <a:lnTo>
                    <a:pt x="721" y="396"/>
                  </a:lnTo>
                  <a:close/>
                  <a:moveTo>
                    <a:pt x="1096" y="34"/>
                  </a:moveTo>
                  <a:lnTo>
                    <a:pt x="1082" y="34"/>
                  </a:lnTo>
                  <a:lnTo>
                    <a:pt x="1107" y="58"/>
                  </a:lnTo>
                  <a:lnTo>
                    <a:pt x="719" y="384"/>
                  </a:lnTo>
                  <a:lnTo>
                    <a:pt x="729" y="384"/>
                  </a:lnTo>
                  <a:lnTo>
                    <a:pt x="1112" y="62"/>
                  </a:lnTo>
                  <a:lnTo>
                    <a:pt x="1118" y="62"/>
                  </a:lnTo>
                  <a:lnTo>
                    <a:pt x="1121" y="60"/>
                  </a:lnTo>
                  <a:lnTo>
                    <a:pt x="1121" y="58"/>
                  </a:lnTo>
                  <a:lnTo>
                    <a:pt x="1118" y="56"/>
                  </a:lnTo>
                  <a:lnTo>
                    <a:pt x="1121" y="52"/>
                  </a:lnTo>
                  <a:lnTo>
                    <a:pt x="1127" y="50"/>
                  </a:lnTo>
                  <a:lnTo>
                    <a:pt x="1113" y="50"/>
                  </a:lnTo>
                  <a:lnTo>
                    <a:pt x="1096" y="34"/>
                  </a:lnTo>
                  <a:close/>
                  <a:moveTo>
                    <a:pt x="670" y="362"/>
                  </a:moveTo>
                  <a:lnTo>
                    <a:pt x="661" y="362"/>
                  </a:lnTo>
                  <a:lnTo>
                    <a:pt x="661" y="368"/>
                  </a:lnTo>
                  <a:lnTo>
                    <a:pt x="673" y="368"/>
                  </a:lnTo>
                  <a:lnTo>
                    <a:pt x="673" y="364"/>
                  </a:lnTo>
                  <a:lnTo>
                    <a:pt x="671" y="364"/>
                  </a:lnTo>
                  <a:lnTo>
                    <a:pt x="670" y="362"/>
                  </a:lnTo>
                  <a:close/>
                  <a:moveTo>
                    <a:pt x="1086" y="20"/>
                  </a:moveTo>
                  <a:lnTo>
                    <a:pt x="1079" y="20"/>
                  </a:lnTo>
                  <a:lnTo>
                    <a:pt x="1079" y="24"/>
                  </a:lnTo>
                  <a:lnTo>
                    <a:pt x="1077" y="26"/>
                  </a:lnTo>
                  <a:lnTo>
                    <a:pt x="1077" y="28"/>
                  </a:lnTo>
                  <a:lnTo>
                    <a:pt x="1079" y="30"/>
                  </a:lnTo>
                  <a:lnTo>
                    <a:pt x="690" y="356"/>
                  </a:lnTo>
                  <a:lnTo>
                    <a:pt x="699" y="356"/>
                  </a:lnTo>
                  <a:lnTo>
                    <a:pt x="1082" y="34"/>
                  </a:lnTo>
                  <a:lnTo>
                    <a:pt x="1096" y="34"/>
                  </a:lnTo>
                  <a:lnTo>
                    <a:pt x="1092" y="30"/>
                  </a:lnTo>
                  <a:lnTo>
                    <a:pt x="1101" y="24"/>
                  </a:lnTo>
                  <a:lnTo>
                    <a:pt x="1086" y="24"/>
                  </a:lnTo>
                  <a:lnTo>
                    <a:pt x="1086" y="20"/>
                  </a:lnTo>
                  <a:close/>
                  <a:moveTo>
                    <a:pt x="1587" y="52"/>
                  </a:moveTo>
                  <a:lnTo>
                    <a:pt x="1522" y="52"/>
                  </a:lnTo>
                  <a:lnTo>
                    <a:pt x="1532" y="56"/>
                  </a:lnTo>
                  <a:lnTo>
                    <a:pt x="1541" y="62"/>
                  </a:lnTo>
                  <a:lnTo>
                    <a:pt x="1544" y="76"/>
                  </a:lnTo>
                  <a:lnTo>
                    <a:pt x="1545" y="76"/>
                  </a:lnTo>
                  <a:lnTo>
                    <a:pt x="1546" y="78"/>
                  </a:lnTo>
                  <a:lnTo>
                    <a:pt x="1589" y="78"/>
                  </a:lnTo>
                  <a:lnTo>
                    <a:pt x="1591" y="76"/>
                  </a:lnTo>
                  <a:lnTo>
                    <a:pt x="1591" y="74"/>
                  </a:lnTo>
                  <a:lnTo>
                    <a:pt x="1587" y="52"/>
                  </a:lnTo>
                  <a:close/>
                  <a:moveTo>
                    <a:pt x="1118" y="62"/>
                  </a:moveTo>
                  <a:lnTo>
                    <a:pt x="1112" y="62"/>
                  </a:lnTo>
                  <a:lnTo>
                    <a:pt x="1114" y="64"/>
                  </a:lnTo>
                  <a:lnTo>
                    <a:pt x="1116" y="64"/>
                  </a:lnTo>
                  <a:lnTo>
                    <a:pt x="1118" y="62"/>
                  </a:lnTo>
                  <a:close/>
                  <a:moveTo>
                    <a:pt x="1547" y="12"/>
                  </a:moveTo>
                  <a:lnTo>
                    <a:pt x="1519" y="12"/>
                  </a:lnTo>
                  <a:lnTo>
                    <a:pt x="1519" y="46"/>
                  </a:lnTo>
                  <a:lnTo>
                    <a:pt x="1117" y="46"/>
                  </a:lnTo>
                  <a:lnTo>
                    <a:pt x="1114" y="50"/>
                  </a:lnTo>
                  <a:lnTo>
                    <a:pt x="1127" y="50"/>
                  </a:lnTo>
                  <a:lnTo>
                    <a:pt x="1127" y="56"/>
                  </a:lnTo>
                  <a:lnTo>
                    <a:pt x="1136" y="56"/>
                  </a:lnTo>
                  <a:lnTo>
                    <a:pt x="1136" y="52"/>
                  </a:lnTo>
                  <a:lnTo>
                    <a:pt x="1587" y="52"/>
                  </a:lnTo>
                  <a:lnTo>
                    <a:pt x="1577" y="34"/>
                  </a:lnTo>
                  <a:lnTo>
                    <a:pt x="1563" y="18"/>
                  </a:lnTo>
                  <a:lnTo>
                    <a:pt x="1562" y="18"/>
                  </a:lnTo>
                  <a:lnTo>
                    <a:pt x="1547" y="12"/>
                  </a:lnTo>
                  <a:close/>
                  <a:moveTo>
                    <a:pt x="1136" y="16"/>
                  </a:moveTo>
                  <a:lnTo>
                    <a:pt x="1123" y="16"/>
                  </a:lnTo>
                  <a:lnTo>
                    <a:pt x="1123" y="46"/>
                  </a:lnTo>
                  <a:lnTo>
                    <a:pt x="1136" y="46"/>
                  </a:lnTo>
                  <a:lnTo>
                    <a:pt x="1136" y="16"/>
                  </a:lnTo>
                  <a:close/>
                  <a:moveTo>
                    <a:pt x="1132" y="0"/>
                  </a:moveTo>
                  <a:lnTo>
                    <a:pt x="1129" y="0"/>
                  </a:lnTo>
                  <a:lnTo>
                    <a:pt x="1127" y="2"/>
                  </a:lnTo>
                  <a:lnTo>
                    <a:pt x="1127" y="8"/>
                  </a:lnTo>
                  <a:lnTo>
                    <a:pt x="1126" y="8"/>
                  </a:lnTo>
                  <a:lnTo>
                    <a:pt x="1104" y="14"/>
                  </a:lnTo>
                  <a:lnTo>
                    <a:pt x="1088" y="24"/>
                  </a:lnTo>
                  <a:lnTo>
                    <a:pt x="1101" y="24"/>
                  </a:lnTo>
                  <a:lnTo>
                    <a:pt x="1107" y="20"/>
                  </a:lnTo>
                  <a:lnTo>
                    <a:pt x="1123" y="16"/>
                  </a:lnTo>
                  <a:lnTo>
                    <a:pt x="1136" y="16"/>
                  </a:lnTo>
                  <a:lnTo>
                    <a:pt x="1136" y="12"/>
                  </a:lnTo>
                  <a:lnTo>
                    <a:pt x="1547" y="12"/>
                  </a:lnTo>
                  <a:lnTo>
                    <a:pt x="1542" y="10"/>
                  </a:lnTo>
                  <a:lnTo>
                    <a:pt x="1523" y="6"/>
                  </a:lnTo>
                  <a:lnTo>
                    <a:pt x="1136" y="6"/>
                  </a:lnTo>
                  <a:lnTo>
                    <a:pt x="1136" y="4"/>
                  </a:lnTo>
                  <a:lnTo>
                    <a:pt x="1135" y="4"/>
                  </a:lnTo>
                  <a:lnTo>
                    <a:pt x="1133" y="2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0098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12"/>
            <p:cNvSpPr>
              <a:spLocks/>
            </p:cNvSpPr>
            <p:nvPr/>
          </p:nvSpPr>
          <p:spPr bwMode="auto">
            <a:xfrm>
              <a:off x="6807" y="173"/>
              <a:ext cx="1492" cy="697"/>
            </a:xfrm>
            <a:custGeom>
              <a:avLst/>
              <a:gdLst>
                <a:gd name="T0" fmla="+- 0 7916 6808"/>
                <a:gd name="T1" fmla="*/ T0 w 1492"/>
                <a:gd name="T2" fmla="+- 0 208 174"/>
                <a:gd name="T3" fmla="*/ 208 h 697"/>
                <a:gd name="T4" fmla="+- 0 7467 6808"/>
                <a:gd name="T5" fmla="*/ T4 w 1492"/>
                <a:gd name="T6" fmla="+- 0 530 174"/>
                <a:gd name="T7" fmla="*/ 530 h 697"/>
                <a:gd name="T8" fmla="+- 0 7462 6808"/>
                <a:gd name="T9" fmla="*/ T8 w 1492"/>
                <a:gd name="T10" fmla="+- 0 535 174"/>
                <a:gd name="T11" fmla="*/ 535 h 697"/>
                <a:gd name="T12" fmla="+- 0 7474 6808"/>
                <a:gd name="T13" fmla="*/ T12 w 1492"/>
                <a:gd name="T14" fmla="+- 0 561 174"/>
                <a:gd name="T15" fmla="*/ 561 h 697"/>
                <a:gd name="T16" fmla="+- 0 7499 6808"/>
                <a:gd name="T17" fmla="*/ T16 w 1492"/>
                <a:gd name="T18" fmla="+- 0 546 174"/>
                <a:gd name="T19" fmla="*/ 546 h 697"/>
                <a:gd name="T20" fmla="+- 0 7499 6808"/>
                <a:gd name="T21" fmla="*/ T20 w 1492"/>
                <a:gd name="T22" fmla="+- 0 546 174"/>
                <a:gd name="T23" fmla="*/ 546 h 697"/>
                <a:gd name="T24" fmla="+- 0 7474 6808"/>
                <a:gd name="T25" fmla="*/ T24 w 1492"/>
                <a:gd name="T26" fmla="+- 0 522 174"/>
                <a:gd name="T27" fmla="*/ 522 h 697"/>
                <a:gd name="T28" fmla="+- 0 7498 6808"/>
                <a:gd name="T29" fmla="*/ T28 w 1492"/>
                <a:gd name="T30" fmla="+- 0 546 174"/>
                <a:gd name="T31" fmla="*/ 546 h 697"/>
                <a:gd name="T32" fmla="+- 0 7862 6808"/>
                <a:gd name="T33" fmla="*/ T32 w 1492"/>
                <a:gd name="T34" fmla="+- 0 196 174"/>
                <a:gd name="T35" fmla="*/ 196 h 697"/>
                <a:gd name="T36" fmla="+- 0 7894 6808"/>
                <a:gd name="T37" fmla="*/ T36 w 1492"/>
                <a:gd name="T38" fmla="+- 0 212 174"/>
                <a:gd name="T39" fmla="*/ 212 h 697"/>
                <a:gd name="T40" fmla="+- 0 7904 6808"/>
                <a:gd name="T41" fmla="*/ T40 w 1492"/>
                <a:gd name="T42" fmla="+- 0 177 174"/>
                <a:gd name="T43" fmla="*/ 177 h 697"/>
                <a:gd name="T44" fmla="+- 0 7893 6808"/>
                <a:gd name="T45" fmla="*/ T44 w 1492"/>
                <a:gd name="T46" fmla="+- 0 212 174"/>
                <a:gd name="T47" fmla="*/ 212 h 697"/>
                <a:gd name="T48" fmla="+- 0 7894 6808"/>
                <a:gd name="T49" fmla="*/ T48 w 1492"/>
                <a:gd name="T50" fmla="+- 0 212 174"/>
                <a:gd name="T51" fmla="*/ 212 h 697"/>
                <a:gd name="T52" fmla="+- 0 7904 6808"/>
                <a:gd name="T53" fmla="*/ T52 w 1492"/>
                <a:gd name="T54" fmla="+- 0 207 174"/>
                <a:gd name="T55" fmla="*/ 207 h 697"/>
                <a:gd name="T56" fmla="+- 0 6990 6808"/>
                <a:gd name="T57" fmla="*/ T56 w 1492"/>
                <a:gd name="T58" fmla="+- 0 537 174"/>
                <a:gd name="T59" fmla="*/ 537 h 697"/>
                <a:gd name="T60" fmla="+- 0 7441 6808"/>
                <a:gd name="T61" fmla="*/ T60 w 1492"/>
                <a:gd name="T62" fmla="+- 0 537 174"/>
                <a:gd name="T63" fmla="*/ 537 h 697"/>
                <a:gd name="T64" fmla="+- 0 6942 6808"/>
                <a:gd name="T65" fmla="*/ T64 w 1492"/>
                <a:gd name="T66" fmla="+- 0 560 174"/>
                <a:gd name="T67" fmla="*/ 560 h 697"/>
                <a:gd name="T68" fmla="+- 0 6970 6808"/>
                <a:gd name="T69" fmla="*/ T68 w 1492"/>
                <a:gd name="T70" fmla="+- 0 571 174"/>
                <a:gd name="T71" fmla="*/ 571 h 697"/>
                <a:gd name="T72" fmla="+- 0 6976 6808"/>
                <a:gd name="T73" fmla="*/ T72 w 1492"/>
                <a:gd name="T74" fmla="+- 0 569 174"/>
                <a:gd name="T75" fmla="*/ 569 h 697"/>
                <a:gd name="T76" fmla="+- 0 6935 6808"/>
                <a:gd name="T77" fmla="*/ T76 w 1492"/>
                <a:gd name="T78" fmla="+- 0 592 174"/>
                <a:gd name="T79" fmla="*/ 592 h 697"/>
                <a:gd name="T80" fmla="+- 0 6965 6808"/>
                <a:gd name="T81" fmla="*/ T80 w 1492"/>
                <a:gd name="T82" fmla="+- 0 592 174"/>
                <a:gd name="T83" fmla="*/ 592 h 697"/>
                <a:gd name="T84" fmla="+- 0 6955 6808"/>
                <a:gd name="T85" fmla="*/ T84 w 1492"/>
                <a:gd name="T86" fmla="+- 0 857 174"/>
                <a:gd name="T87" fmla="*/ 857 h 697"/>
                <a:gd name="T88" fmla="+- 0 6959 6808"/>
                <a:gd name="T89" fmla="*/ T88 w 1492"/>
                <a:gd name="T90" fmla="+- 0 855 174"/>
                <a:gd name="T91" fmla="*/ 855 h 697"/>
                <a:gd name="T92" fmla="+- 0 6952 6808"/>
                <a:gd name="T93" fmla="*/ T92 w 1492"/>
                <a:gd name="T94" fmla="+- 0 855 174"/>
                <a:gd name="T95" fmla="*/ 855 h 697"/>
                <a:gd name="T96" fmla="+- 0 6959 6808"/>
                <a:gd name="T97" fmla="*/ T96 w 1492"/>
                <a:gd name="T98" fmla="+- 0 855 174"/>
                <a:gd name="T99" fmla="*/ 855 h 697"/>
                <a:gd name="T100" fmla="+- 0 6955 6808"/>
                <a:gd name="T101" fmla="*/ T100 w 1492"/>
                <a:gd name="T102" fmla="+- 0 841 174"/>
                <a:gd name="T103" fmla="*/ 841 h 697"/>
                <a:gd name="T104" fmla="+- 0 6920 6808"/>
                <a:gd name="T105" fmla="*/ T104 w 1492"/>
                <a:gd name="T106" fmla="+- 0 854 174"/>
                <a:gd name="T107" fmla="*/ 854 h 697"/>
                <a:gd name="T108" fmla="+- 0 6920 6808"/>
                <a:gd name="T109" fmla="*/ T108 w 1492"/>
                <a:gd name="T110" fmla="+- 0 855 174"/>
                <a:gd name="T111" fmla="*/ 855 h 697"/>
                <a:gd name="T112" fmla="+- 0 6959 6808"/>
                <a:gd name="T113" fmla="*/ T112 w 1492"/>
                <a:gd name="T114" fmla="+- 0 851 174"/>
                <a:gd name="T115" fmla="*/ 851 h 697"/>
                <a:gd name="T116" fmla="+- 0 6920 6808"/>
                <a:gd name="T117" fmla="*/ T116 w 1492"/>
                <a:gd name="T118" fmla="+- 0 853 174"/>
                <a:gd name="T119" fmla="*/ 853 h 697"/>
                <a:gd name="T120" fmla="+- 0 6920 6808"/>
                <a:gd name="T121" fmla="*/ T120 w 1492"/>
                <a:gd name="T122" fmla="+- 0 853 174"/>
                <a:gd name="T123" fmla="*/ 853 h 697"/>
                <a:gd name="T124" fmla="+- 0 6920 6808"/>
                <a:gd name="T125" fmla="*/ T124 w 1492"/>
                <a:gd name="T126" fmla="+- 0 819 174"/>
                <a:gd name="T127" fmla="*/ 819 h 697"/>
                <a:gd name="T128" fmla="+- 0 6920 6808"/>
                <a:gd name="T129" fmla="*/ T128 w 1492"/>
                <a:gd name="T130" fmla="+- 0 847 174"/>
                <a:gd name="T131" fmla="*/ 847 h 697"/>
                <a:gd name="T132" fmla="+- 0 6956 6808"/>
                <a:gd name="T133" fmla="*/ T132 w 1492"/>
                <a:gd name="T134" fmla="+- 0 828 174"/>
                <a:gd name="T135" fmla="*/ 828 h 697"/>
                <a:gd name="T136" fmla="+- 0 6959 6808"/>
                <a:gd name="T137" fmla="*/ T136 w 1492"/>
                <a:gd name="T138" fmla="+- 0 822 174"/>
                <a:gd name="T139" fmla="*/ 822 h 697"/>
                <a:gd name="T140" fmla="+- 0 6921 6808"/>
                <a:gd name="T141" fmla="*/ T140 w 1492"/>
                <a:gd name="T142" fmla="+- 0 819 174"/>
                <a:gd name="T143" fmla="*/ 819 h 697"/>
                <a:gd name="T144" fmla="+- 0 6921 6808"/>
                <a:gd name="T145" fmla="*/ T144 w 1492"/>
                <a:gd name="T146" fmla="+- 0 819 174"/>
                <a:gd name="T147" fmla="*/ 819 h 697"/>
                <a:gd name="T148" fmla="+- 0 6890 6808"/>
                <a:gd name="T149" fmla="*/ T148 w 1492"/>
                <a:gd name="T150" fmla="+- 0 817 174"/>
                <a:gd name="T151" fmla="*/ 817 h 697"/>
                <a:gd name="T152" fmla="+- 0 6865 6808"/>
                <a:gd name="T153" fmla="*/ T152 w 1492"/>
                <a:gd name="T154" fmla="+- 0 843 174"/>
                <a:gd name="T155" fmla="*/ 843 h 697"/>
                <a:gd name="T156" fmla="+- 0 6890 6808"/>
                <a:gd name="T157" fmla="*/ T156 w 1492"/>
                <a:gd name="T158" fmla="+- 0 849 174"/>
                <a:gd name="T159" fmla="*/ 849 h 697"/>
                <a:gd name="T160" fmla="+- 0 6812 6808"/>
                <a:gd name="T161" fmla="*/ T160 w 1492"/>
                <a:gd name="T162" fmla="+- 0 857 174"/>
                <a:gd name="T163" fmla="*/ 857 h 697"/>
                <a:gd name="T164" fmla="+- 0 6844 6808"/>
                <a:gd name="T165" fmla="*/ T164 w 1492"/>
                <a:gd name="T166" fmla="+- 0 870 174"/>
                <a:gd name="T167" fmla="*/ 870 h 697"/>
                <a:gd name="T168" fmla="+- 0 6846 6808"/>
                <a:gd name="T169" fmla="*/ T168 w 1492"/>
                <a:gd name="T170" fmla="+- 0 736 174"/>
                <a:gd name="T171" fmla="*/ 736 h 697"/>
                <a:gd name="T172" fmla="+- 0 6809 6808"/>
                <a:gd name="T173" fmla="*/ T172 w 1492"/>
                <a:gd name="T174" fmla="+- 0 779 174"/>
                <a:gd name="T175" fmla="*/ 779 h 697"/>
                <a:gd name="T176" fmla="+- 0 6846 6808"/>
                <a:gd name="T177" fmla="*/ T176 w 1492"/>
                <a:gd name="T178" fmla="+- 0 788 174"/>
                <a:gd name="T179" fmla="*/ 788 h 6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1492" h="697">
                  <a:moveTo>
                    <a:pt x="1491" y="0"/>
                  </a:moveTo>
                  <a:lnTo>
                    <a:pt x="1108" y="0"/>
                  </a:lnTo>
                  <a:lnTo>
                    <a:pt x="1108" y="34"/>
                  </a:lnTo>
                  <a:lnTo>
                    <a:pt x="1491" y="34"/>
                  </a:lnTo>
                  <a:lnTo>
                    <a:pt x="1491" y="0"/>
                  </a:lnTo>
                  <a:close/>
                  <a:moveTo>
                    <a:pt x="659" y="356"/>
                  </a:moveTo>
                  <a:lnTo>
                    <a:pt x="655" y="360"/>
                  </a:lnTo>
                  <a:lnTo>
                    <a:pt x="655" y="361"/>
                  </a:lnTo>
                  <a:lnTo>
                    <a:pt x="654" y="361"/>
                  </a:lnTo>
                  <a:lnTo>
                    <a:pt x="649" y="362"/>
                  </a:lnTo>
                  <a:lnTo>
                    <a:pt x="649" y="392"/>
                  </a:lnTo>
                  <a:lnTo>
                    <a:pt x="666" y="387"/>
                  </a:lnTo>
                  <a:lnTo>
                    <a:pt x="681" y="378"/>
                  </a:lnTo>
                  <a:lnTo>
                    <a:pt x="659" y="356"/>
                  </a:lnTo>
                  <a:close/>
                  <a:moveTo>
                    <a:pt x="691" y="372"/>
                  </a:moveTo>
                  <a:lnTo>
                    <a:pt x="690" y="372"/>
                  </a:lnTo>
                  <a:lnTo>
                    <a:pt x="691" y="372"/>
                  </a:lnTo>
                  <a:close/>
                  <a:moveTo>
                    <a:pt x="1054" y="22"/>
                  </a:moveTo>
                  <a:lnTo>
                    <a:pt x="666" y="348"/>
                  </a:lnTo>
                  <a:lnTo>
                    <a:pt x="689" y="372"/>
                  </a:lnTo>
                  <a:lnTo>
                    <a:pt x="690" y="372"/>
                  </a:lnTo>
                  <a:lnTo>
                    <a:pt x="691" y="372"/>
                  </a:lnTo>
                  <a:lnTo>
                    <a:pt x="1079" y="46"/>
                  </a:lnTo>
                  <a:lnTo>
                    <a:pt x="1054" y="22"/>
                  </a:lnTo>
                  <a:close/>
                  <a:moveTo>
                    <a:pt x="1086" y="38"/>
                  </a:moveTo>
                  <a:lnTo>
                    <a:pt x="1085" y="38"/>
                  </a:lnTo>
                  <a:lnTo>
                    <a:pt x="1086" y="38"/>
                  </a:lnTo>
                  <a:close/>
                  <a:moveTo>
                    <a:pt x="1096" y="3"/>
                  </a:moveTo>
                  <a:lnTo>
                    <a:pt x="1079" y="7"/>
                  </a:lnTo>
                  <a:lnTo>
                    <a:pt x="1064" y="17"/>
                  </a:lnTo>
                  <a:lnTo>
                    <a:pt x="1085" y="38"/>
                  </a:lnTo>
                  <a:lnTo>
                    <a:pt x="1086" y="38"/>
                  </a:lnTo>
                  <a:lnTo>
                    <a:pt x="1089" y="34"/>
                  </a:lnTo>
                  <a:lnTo>
                    <a:pt x="1090" y="34"/>
                  </a:lnTo>
                  <a:lnTo>
                    <a:pt x="1096" y="33"/>
                  </a:lnTo>
                  <a:lnTo>
                    <a:pt x="1096" y="3"/>
                  </a:lnTo>
                  <a:close/>
                  <a:moveTo>
                    <a:pt x="633" y="363"/>
                  </a:moveTo>
                  <a:lnTo>
                    <a:pt x="182" y="363"/>
                  </a:lnTo>
                  <a:lnTo>
                    <a:pt x="182" y="393"/>
                  </a:lnTo>
                  <a:lnTo>
                    <a:pt x="633" y="393"/>
                  </a:lnTo>
                  <a:lnTo>
                    <a:pt x="633" y="363"/>
                  </a:lnTo>
                  <a:close/>
                  <a:moveTo>
                    <a:pt x="168" y="365"/>
                  </a:moveTo>
                  <a:lnTo>
                    <a:pt x="150" y="370"/>
                  </a:lnTo>
                  <a:lnTo>
                    <a:pt x="134" y="386"/>
                  </a:lnTo>
                  <a:lnTo>
                    <a:pt x="128" y="402"/>
                  </a:lnTo>
                  <a:lnTo>
                    <a:pt x="158" y="402"/>
                  </a:lnTo>
                  <a:lnTo>
                    <a:pt x="162" y="397"/>
                  </a:lnTo>
                  <a:lnTo>
                    <a:pt x="168" y="395"/>
                  </a:lnTo>
                  <a:lnTo>
                    <a:pt x="168" y="365"/>
                  </a:lnTo>
                  <a:close/>
                  <a:moveTo>
                    <a:pt x="157" y="418"/>
                  </a:moveTo>
                  <a:lnTo>
                    <a:pt x="127" y="418"/>
                  </a:lnTo>
                  <a:lnTo>
                    <a:pt x="127" y="619"/>
                  </a:lnTo>
                  <a:lnTo>
                    <a:pt x="157" y="619"/>
                  </a:lnTo>
                  <a:lnTo>
                    <a:pt x="157" y="418"/>
                  </a:lnTo>
                  <a:close/>
                  <a:moveTo>
                    <a:pt x="151" y="681"/>
                  </a:moveTo>
                  <a:lnTo>
                    <a:pt x="144" y="681"/>
                  </a:lnTo>
                  <a:lnTo>
                    <a:pt x="147" y="683"/>
                  </a:lnTo>
                  <a:lnTo>
                    <a:pt x="151" y="683"/>
                  </a:lnTo>
                  <a:lnTo>
                    <a:pt x="151" y="681"/>
                  </a:lnTo>
                  <a:close/>
                  <a:moveTo>
                    <a:pt x="151" y="681"/>
                  </a:moveTo>
                  <a:lnTo>
                    <a:pt x="143" y="681"/>
                  </a:lnTo>
                  <a:lnTo>
                    <a:pt x="144" y="681"/>
                  </a:lnTo>
                  <a:lnTo>
                    <a:pt x="151" y="681"/>
                  </a:lnTo>
                  <a:close/>
                  <a:moveTo>
                    <a:pt x="148" y="665"/>
                  </a:moveTo>
                  <a:lnTo>
                    <a:pt x="147" y="667"/>
                  </a:lnTo>
                  <a:lnTo>
                    <a:pt x="131" y="677"/>
                  </a:lnTo>
                  <a:lnTo>
                    <a:pt x="130" y="678"/>
                  </a:lnTo>
                  <a:lnTo>
                    <a:pt x="112" y="680"/>
                  </a:lnTo>
                  <a:lnTo>
                    <a:pt x="111" y="680"/>
                  </a:lnTo>
                  <a:lnTo>
                    <a:pt x="111" y="681"/>
                  </a:lnTo>
                  <a:lnTo>
                    <a:pt x="112" y="681"/>
                  </a:lnTo>
                  <a:lnTo>
                    <a:pt x="151" y="681"/>
                  </a:lnTo>
                  <a:lnTo>
                    <a:pt x="151" y="677"/>
                  </a:lnTo>
                  <a:lnTo>
                    <a:pt x="148" y="665"/>
                  </a:lnTo>
                  <a:close/>
                  <a:moveTo>
                    <a:pt x="112" y="679"/>
                  </a:moveTo>
                  <a:lnTo>
                    <a:pt x="112" y="679"/>
                  </a:lnTo>
                  <a:lnTo>
                    <a:pt x="112" y="680"/>
                  </a:lnTo>
                  <a:lnTo>
                    <a:pt x="112" y="679"/>
                  </a:lnTo>
                  <a:close/>
                  <a:moveTo>
                    <a:pt x="113" y="645"/>
                  </a:moveTo>
                  <a:lnTo>
                    <a:pt x="112" y="645"/>
                  </a:lnTo>
                  <a:lnTo>
                    <a:pt x="111" y="645"/>
                  </a:lnTo>
                  <a:lnTo>
                    <a:pt x="111" y="673"/>
                  </a:lnTo>
                  <a:lnTo>
                    <a:pt x="112" y="673"/>
                  </a:lnTo>
                  <a:lnTo>
                    <a:pt x="128" y="671"/>
                  </a:lnTo>
                  <a:lnTo>
                    <a:pt x="142" y="662"/>
                  </a:lnTo>
                  <a:lnTo>
                    <a:pt x="148" y="654"/>
                  </a:lnTo>
                  <a:lnTo>
                    <a:pt x="148" y="653"/>
                  </a:lnTo>
                  <a:lnTo>
                    <a:pt x="151" y="648"/>
                  </a:lnTo>
                  <a:lnTo>
                    <a:pt x="153" y="645"/>
                  </a:lnTo>
                  <a:lnTo>
                    <a:pt x="113" y="645"/>
                  </a:lnTo>
                  <a:close/>
                  <a:moveTo>
                    <a:pt x="155" y="637"/>
                  </a:moveTo>
                  <a:lnTo>
                    <a:pt x="124" y="637"/>
                  </a:lnTo>
                  <a:lnTo>
                    <a:pt x="113" y="645"/>
                  </a:lnTo>
                  <a:lnTo>
                    <a:pt x="153" y="645"/>
                  </a:lnTo>
                  <a:lnTo>
                    <a:pt x="155" y="637"/>
                  </a:lnTo>
                  <a:close/>
                  <a:moveTo>
                    <a:pt x="82" y="643"/>
                  </a:moveTo>
                  <a:lnTo>
                    <a:pt x="76" y="643"/>
                  </a:lnTo>
                  <a:lnTo>
                    <a:pt x="58" y="650"/>
                  </a:lnTo>
                  <a:lnTo>
                    <a:pt x="57" y="669"/>
                  </a:lnTo>
                  <a:lnTo>
                    <a:pt x="58" y="670"/>
                  </a:lnTo>
                  <a:lnTo>
                    <a:pt x="76" y="675"/>
                  </a:lnTo>
                  <a:lnTo>
                    <a:pt x="82" y="675"/>
                  </a:lnTo>
                  <a:lnTo>
                    <a:pt x="82" y="643"/>
                  </a:lnTo>
                  <a:close/>
                  <a:moveTo>
                    <a:pt x="34" y="683"/>
                  </a:moveTo>
                  <a:lnTo>
                    <a:pt x="4" y="683"/>
                  </a:lnTo>
                  <a:lnTo>
                    <a:pt x="4" y="691"/>
                  </a:lnTo>
                  <a:lnTo>
                    <a:pt x="1" y="696"/>
                  </a:lnTo>
                  <a:lnTo>
                    <a:pt x="36" y="696"/>
                  </a:lnTo>
                  <a:lnTo>
                    <a:pt x="34" y="691"/>
                  </a:lnTo>
                  <a:lnTo>
                    <a:pt x="34" y="683"/>
                  </a:lnTo>
                  <a:close/>
                  <a:moveTo>
                    <a:pt x="38" y="562"/>
                  </a:moveTo>
                  <a:lnTo>
                    <a:pt x="0" y="562"/>
                  </a:lnTo>
                  <a:lnTo>
                    <a:pt x="0" y="605"/>
                  </a:lnTo>
                  <a:lnTo>
                    <a:pt x="1" y="605"/>
                  </a:lnTo>
                  <a:lnTo>
                    <a:pt x="2" y="606"/>
                  </a:lnTo>
                  <a:lnTo>
                    <a:pt x="2" y="614"/>
                  </a:lnTo>
                  <a:lnTo>
                    <a:pt x="38" y="614"/>
                  </a:lnTo>
                  <a:lnTo>
                    <a:pt x="38" y="562"/>
                  </a:lnTo>
                  <a:close/>
                </a:path>
              </a:pathLst>
            </a:custGeom>
            <a:solidFill>
              <a:srgbClr val="BFD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AutoShape 11"/>
            <p:cNvSpPr>
              <a:spLocks/>
            </p:cNvSpPr>
            <p:nvPr/>
          </p:nvSpPr>
          <p:spPr bwMode="auto">
            <a:xfrm>
              <a:off x="8554" y="232"/>
              <a:ext cx="690" cy="297"/>
            </a:xfrm>
            <a:custGeom>
              <a:avLst/>
              <a:gdLst>
                <a:gd name="T0" fmla="+- 0 9244 8554"/>
                <a:gd name="T1" fmla="*/ T0 w 690"/>
                <a:gd name="T2" fmla="+- 0 411 233"/>
                <a:gd name="T3" fmla="*/ 411 h 297"/>
                <a:gd name="T4" fmla="+- 0 9244 8554"/>
                <a:gd name="T5" fmla="*/ T4 w 690"/>
                <a:gd name="T6" fmla="+- 0 530 233"/>
                <a:gd name="T7" fmla="*/ 530 h 297"/>
                <a:gd name="T8" fmla="+- 0 9244 8554"/>
                <a:gd name="T9" fmla="*/ T8 w 690"/>
                <a:gd name="T10" fmla="+- 0 411 233"/>
                <a:gd name="T11" fmla="*/ 411 h 297"/>
                <a:gd name="T12" fmla="+- 0 8554 8554"/>
                <a:gd name="T13" fmla="*/ T12 w 690"/>
                <a:gd name="T14" fmla="+- 0 233 233"/>
                <a:gd name="T15" fmla="*/ 233 h 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90" h="297">
                  <a:moveTo>
                    <a:pt x="690" y="178"/>
                  </a:moveTo>
                  <a:lnTo>
                    <a:pt x="690" y="297"/>
                  </a:lnTo>
                  <a:moveTo>
                    <a:pt x="690" y="178"/>
                  </a:moveTo>
                  <a:lnTo>
                    <a:pt x="0" y="0"/>
                  </a:lnTo>
                </a:path>
              </a:pathLst>
            </a:custGeom>
            <a:noFill/>
            <a:ln w="10160">
              <a:solidFill>
                <a:srgbClr val="817F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10"/>
            <p:cNvSpPr>
              <a:spLocks/>
            </p:cNvSpPr>
            <p:nvPr/>
          </p:nvSpPr>
          <p:spPr bwMode="auto">
            <a:xfrm>
              <a:off x="566" y="700"/>
              <a:ext cx="792" cy="83"/>
            </a:xfrm>
            <a:custGeom>
              <a:avLst/>
              <a:gdLst>
                <a:gd name="T0" fmla="+- 0 567 567"/>
                <a:gd name="T1" fmla="*/ T0 w 792"/>
                <a:gd name="T2" fmla="+- 0 783 701"/>
                <a:gd name="T3" fmla="*/ 783 h 83"/>
                <a:gd name="T4" fmla="+- 0 1358 567"/>
                <a:gd name="T5" fmla="*/ T4 w 792"/>
                <a:gd name="T6" fmla="+- 0 783 701"/>
                <a:gd name="T7" fmla="*/ 783 h 83"/>
                <a:gd name="T8" fmla="+- 0 1358 567"/>
                <a:gd name="T9" fmla="*/ T8 w 792"/>
                <a:gd name="T10" fmla="+- 0 701 701"/>
                <a:gd name="T11" fmla="*/ 701 h 83"/>
                <a:gd name="T12" fmla="+- 0 1341 567"/>
                <a:gd name="T13" fmla="*/ T12 w 792"/>
                <a:gd name="T14" fmla="+- 0 783 701"/>
                <a:gd name="T15" fmla="*/ 783 h 83"/>
                <a:gd name="T16" fmla="+- 0 1341 567"/>
                <a:gd name="T17" fmla="*/ T16 w 792"/>
                <a:gd name="T18" fmla="+- 0 701 701"/>
                <a:gd name="T19" fmla="*/ 701 h 83"/>
                <a:gd name="T20" fmla="+- 0 1358 567"/>
                <a:gd name="T21" fmla="*/ T20 w 792"/>
                <a:gd name="T22" fmla="+- 0 701 701"/>
                <a:gd name="T23" fmla="*/ 701 h 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792" h="83">
                  <a:moveTo>
                    <a:pt x="0" y="82"/>
                  </a:moveTo>
                  <a:lnTo>
                    <a:pt x="791" y="82"/>
                  </a:lnTo>
                  <a:lnTo>
                    <a:pt x="791" y="0"/>
                  </a:lnTo>
                  <a:moveTo>
                    <a:pt x="774" y="82"/>
                  </a:moveTo>
                  <a:lnTo>
                    <a:pt x="774" y="0"/>
                  </a:lnTo>
                  <a:lnTo>
                    <a:pt x="791" y="0"/>
                  </a:lnTo>
                </a:path>
              </a:pathLst>
            </a:custGeom>
            <a:noFill/>
            <a:ln w="12700">
              <a:solidFill>
                <a:srgbClr val="817F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566" y="690"/>
              <a:ext cx="774" cy="20"/>
            </a:xfrm>
            <a:prstGeom prst="rect">
              <a:avLst/>
            </a:prstGeom>
            <a:solidFill>
              <a:srgbClr val="817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556" y="116"/>
              <a:ext cx="10216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n-US" sz="7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MT"/>
                  <a:ea typeface="Times New Roman" panose="02020603050405020304" pitchFamily="18" charset="0"/>
                </a:rPr>
                <a:t>Fuente: Subsecretaría de Recursos Hídricos (MCSF)</a:t>
              </a:r>
              <a:endParaRPr kumimoji="0" lang="es-E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4"/>
          <p:cNvGrpSpPr>
            <a:grpSpLocks/>
          </p:cNvGrpSpPr>
          <p:nvPr/>
        </p:nvGrpSpPr>
        <p:grpSpPr bwMode="auto">
          <a:xfrm>
            <a:off x="2493550" y="5275263"/>
            <a:ext cx="806450" cy="1120775"/>
            <a:chOff x="557" y="1524"/>
            <a:chExt cx="1271" cy="176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1523"/>
              <a:ext cx="1261" cy="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Freeform 5"/>
            <p:cNvSpPr>
              <a:spLocks/>
            </p:cNvSpPr>
            <p:nvPr/>
          </p:nvSpPr>
          <p:spPr bwMode="auto">
            <a:xfrm>
              <a:off x="558" y="3004"/>
              <a:ext cx="284" cy="284"/>
            </a:xfrm>
            <a:custGeom>
              <a:avLst/>
              <a:gdLst>
                <a:gd name="T0" fmla="+- 0 559 559"/>
                <a:gd name="T1" fmla="*/ T0 w 284"/>
                <a:gd name="T2" fmla="+- 0 3004 3004"/>
                <a:gd name="T3" fmla="*/ 3004 h 284"/>
                <a:gd name="T4" fmla="+- 0 559 559"/>
                <a:gd name="T5" fmla="*/ T4 w 284"/>
                <a:gd name="T6" fmla="+- 0 3288 3004"/>
                <a:gd name="T7" fmla="*/ 3288 h 284"/>
                <a:gd name="T8" fmla="+- 0 842 559"/>
                <a:gd name="T9" fmla="*/ T8 w 284"/>
                <a:gd name="T10" fmla="+- 0 3288 3004"/>
                <a:gd name="T11" fmla="*/ 3288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84" h="284">
                  <a:moveTo>
                    <a:pt x="0" y="0"/>
                  </a:moveTo>
                  <a:lnTo>
                    <a:pt x="0" y="284"/>
                  </a:lnTo>
                  <a:lnTo>
                    <a:pt x="283" y="284"/>
                  </a:lnTo>
                </a:path>
              </a:pathLst>
            </a:custGeom>
            <a:noFill/>
            <a:ln w="1905">
              <a:solidFill>
                <a:srgbClr val="CED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8178387" y="5275263"/>
            <a:ext cx="806450" cy="1120775"/>
            <a:chOff x="9511" y="1524"/>
            <a:chExt cx="1271" cy="176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" y="1523"/>
              <a:ext cx="1261" cy="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10496" y="3004"/>
              <a:ext cx="284" cy="284"/>
            </a:xfrm>
            <a:custGeom>
              <a:avLst/>
              <a:gdLst>
                <a:gd name="T0" fmla="+- 0 10497 10497"/>
                <a:gd name="T1" fmla="*/ T0 w 284"/>
                <a:gd name="T2" fmla="+- 0 3288 3004"/>
                <a:gd name="T3" fmla="*/ 3288 h 284"/>
                <a:gd name="T4" fmla="+- 0 10780 10497"/>
                <a:gd name="T5" fmla="*/ T4 w 284"/>
                <a:gd name="T6" fmla="+- 0 3288 3004"/>
                <a:gd name="T7" fmla="*/ 3288 h 284"/>
                <a:gd name="T8" fmla="+- 0 10780 10497"/>
                <a:gd name="T9" fmla="*/ T8 w 284"/>
                <a:gd name="T10" fmla="+- 0 3004 3004"/>
                <a:gd name="T11" fmla="*/ 3004 h 2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84" h="284">
                  <a:moveTo>
                    <a:pt x="0" y="284"/>
                  </a:moveTo>
                  <a:lnTo>
                    <a:pt x="283" y="284"/>
                  </a:lnTo>
                  <a:lnTo>
                    <a:pt x="283" y="0"/>
                  </a:lnTo>
                </a:path>
              </a:pathLst>
            </a:custGeom>
            <a:noFill/>
            <a:ln w="1905">
              <a:solidFill>
                <a:srgbClr val="CED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87" name="image2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50" y="5275263"/>
            <a:ext cx="8001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image2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00" y="5275263"/>
            <a:ext cx="8001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image2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37" y="5275263"/>
            <a:ext cx="8001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image2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87" y="5275263"/>
            <a:ext cx="8001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image2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37" y="5275263"/>
            <a:ext cx="800100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0"/>
          <p:cNvSpPr>
            <a:spLocks noChangeArrowheads="1"/>
          </p:cNvSpPr>
          <p:nvPr/>
        </p:nvSpPr>
        <p:spPr bwMode="auto">
          <a:xfrm>
            <a:off x="1463675" y="3849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42"/>
          <p:cNvSpPr>
            <a:spLocks noChangeArrowheads="1"/>
          </p:cNvSpPr>
          <p:nvPr/>
        </p:nvSpPr>
        <p:spPr bwMode="auto">
          <a:xfrm>
            <a:off x="1463675" y="431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s-E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6" name="Marcador de contenido 2055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" y="1027907"/>
            <a:ext cx="2384002" cy="5108578"/>
          </a:xfrm>
        </p:spPr>
      </p:pic>
      <p:grpSp>
        <p:nvGrpSpPr>
          <p:cNvPr id="2057" name="Group 43"/>
          <p:cNvGrpSpPr>
            <a:grpSpLocks/>
          </p:cNvGrpSpPr>
          <p:nvPr/>
        </p:nvGrpSpPr>
        <p:grpSpPr bwMode="auto">
          <a:xfrm>
            <a:off x="2725969" y="-312853"/>
            <a:ext cx="4689150" cy="4739419"/>
            <a:chOff x="0" y="557"/>
            <a:chExt cx="11339" cy="14750"/>
          </a:xfrm>
        </p:grpSpPr>
        <p:pic>
          <p:nvPicPr>
            <p:cNvPr id="2092" name="Picture 4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5220"/>
              <a:ext cx="10615" cy="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Freeform 45"/>
            <p:cNvSpPr>
              <a:spLocks/>
            </p:cNvSpPr>
            <p:nvPr/>
          </p:nvSpPr>
          <p:spPr bwMode="auto">
            <a:xfrm>
              <a:off x="0" y="566"/>
              <a:ext cx="11339" cy="14741"/>
            </a:xfrm>
            <a:custGeom>
              <a:avLst/>
              <a:gdLst>
                <a:gd name="T0" fmla="*/ 11339 w 11339"/>
                <a:gd name="T1" fmla="+- 0 567 567"/>
                <a:gd name="T2" fmla="*/ 567 h 14741"/>
                <a:gd name="T3" fmla="*/ 10772 w 11339"/>
                <a:gd name="T4" fmla="+- 0 567 567"/>
                <a:gd name="T5" fmla="*/ 567 h 14741"/>
                <a:gd name="T6" fmla="*/ 10772 w 11339"/>
                <a:gd name="T7" fmla="+- 0 14274 567"/>
                <a:gd name="T8" fmla="*/ 14274 h 14741"/>
                <a:gd name="T9" fmla="*/ 9029 w 11339"/>
                <a:gd name="T10" fmla="+- 0 14741 567"/>
                <a:gd name="T11" fmla="*/ 14741 h 14741"/>
                <a:gd name="T12" fmla="*/ 567 w 11339"/>
                <a:gd name="T13" fmla="+- 0 14741 567"/>
                <a:gd name="T14" fmla="*/ 14741 h 14741"/>
                <a:gd name="T15" fmla="*/ 567 w 11339"/>
                <a:gd name="T16" fmla="+- 0 567 567"/>
                <a:gd name="T17" fmla="*/ 567 h 14741"/>
                <a:gd name="T18" fmla="*/ 0 w 11339"/>
                <a:gd name="T19" fmla="+- 0 567 567"/>
                <a:gd name="T20" fmla="*/ 567 h 14741"/>
                <a:gd name="T21" fmla="*/ 0 w 11339"/>
                <a:gd name="T22" fmla="+- 0 14741 567"/>
                <a:gd name="T23" fmla="*/ 14741 h 14741"/>
                <a:gd name="T24" fmla="*/ 0 w 11339"/>
                <a:gd name="T25" fmla="+- 0 15307 567"/>
                <a:gd name="T26" fmla="*/ 15307 h 14741"/>
                <a:gd name="T27" fmla="*/ 11339 w 11339"/>
                <a:gd name="T28" fmla="+- 0 15307 567"/>
                <a:gd name="T29" fmla="*/ 15307 h 14741"/>
                <a:gd name="T30" fmla="*/ 11339 w 11339"/>
                <a:gd name="T31" fmla="+- 0 14741 567"/>
                <a:gd name="T32" fmla="*/ 14741 h 14741"/>
                <a:gd name="T33" fmla="*/ 10777 w 11339"/>
                <a:gd name="T34" fmla="+- 0 14741 567"/>
                <a:gd name="T35" fmla="*/ 14741 h 14741"/>
                <a:gd name="T36" fmla="*/ 10777 w 11339"/>
                <a:gd name="T37" fmla="+- 0 14740 567"/>
                <a:gd name="T38" fmla="*/ 14740 h 14741"/>
                <a:gd name="T39" fmla="*/ 11339 w 11339"/>
                <a:gd name="T40" fmla="+- 0 14740 567"/>
                <a:gd name="T41" fmla="*/ 14740 h 14741"/>
                <a:gd name="T42" fmla="*/ 11339 w 11339"/>
                <a:gd name="T43" fmla="+- 0 567 567"/>
                <a:gd name="T44" fmla="*/ 567 h 14741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</a:cxnLst>
              <a:rect l="0" t="0" r="r" b="b"/>
              <a:pathLst>
                <a:path w="11339" h="14741">
                  <a:moveTo>
                    <a:pt x="11339" y="0"/>
                  </a:moveTo>
                  <a:lnTo>
                    <a:pt x="10772" y="0"/>
                  </a:lnTo>
                  <a:lnTo>
                    <a:pt x="10772" y="13707"/>
                  </a:lnTo>
                  <a:lnTo>
                    <a:pt x="9029" y="14174"/>
                  </a:lnTo>
                  <a:lnTo>
                    <a:pt x="567" y="14174"/>
                  </a:lnTo>
                  <a:lnTo>
                    <a:pt x="567" y="0"/>
                  </a:lnTo>
                  <a:lnTo>
                    <a:pt x="0" y="0"/>
                  </a:lnTo>
                  <a:lnTo>
                    <a:pt x="0" y="14174"/>
                  </a:lnTo>
                  <a:lnTo>
                    <a:pt x="0" y="14740"/>
                  </a:lnTo>
                  <a:lnTo>
                    <a:pt x="11339" y="14740"/>
                  </a:lnTo>
                  <a:lnTo>
                    <a:pt x="11339" y="14174"/>
                  </a:lnTo>
                  <a:lnTo>
                    <a:pt x="10777" y="14174"/>
                  </a:lnTo>
                  <a:lnTo>
                    <a:pt x="10777" y="14173"/>
                  </a:lnTo>
                  <a:lnTo>
                    <a:pt x="11339" y="14173"/>
                  </a:lnTo>
                  <a:lnTo>
                    <a:pt x="11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AutoShape 46"/>
            <p:cNvSpPr>
              <a:spLocks/>
            </p:cNvSpPr>
            <p:nvPr/>
          </p:nvSpPr>
          <p:spPr bwMode="auto">
            <a:xfrm>
              <a:off x="558" y="558"/>
              <a:ext cx="10222" cy="14189"/>
            </a:xfrm>
            <a:custGeom>
              <a:avLst/>
              <a:gdLst>
                <a:gd name="T0" fmla="+- 0 842 559"/>
                <a:gd name="T1" fmla="*/ T0 w 10222"/>
                <a:gd name="T2" fmla="+- 0 559 559"/>
                <a:gd name="T3" fmla="*/ 559 h 14189"/>
                <a:gd name="T4" fmla="+- 0 559 559"/>
                <a:gd name="T5" fmla="*/ T4 w 10222"/>
                <a:gd name="T6" fmla="+- 0 559 559"/>
                <a:gd name="T7" fmla="*/ 559 h 14189"/>
                <a:gd name="T8" fmla="+- 0 559 559"/>
                <a:gd name="T9" fmla="*/ T8 w 10222"/>
                <a:gd name="T10" fmla="+- 0 842 559"/>
                <a:gd name="T11" fmla="*/ 842 h 14189"/>
                <a:gd name="T12" fmla="+- 0 10780 559"/>
                <a:gd name="T13" fmla="*/ T12 w 10222"/>
                <a:gd name="T14" fmla="+- 0 842 559"/>
                <a:gd name="T15" fmla="*/ 842 h 14189"/>
                <a:gd name="T16" fmla="+- 0 10780 559"/>
                <a:gd name="T17" fmla="*/ T16 w 10222"/>
                <a:gd name="T18" fmla="+- 0 559 559"/>
                <a:gd name="T19" fmla="*/ 559 h 14189"/>
                <a:gd name="T20" fmla="+- 0 10497 559"/>
                <a:gd name="T21" fmla="*/ T20 w 10222"/>
                <a:gd name="T22" fmla="+- 0 559 559"/>
                <a:gd name="T23" fmla="*/ 559 h 14189"/>
                <a:gd name="T24" fmla="+- 0 559 559"/>
                <a:gd name="T25" fmla="*/ T24 w 10222"/>
                <a:gd name="T26" fmla="+- 0 14464 559"/>
                <a:gd name="T27" fmla="*/ 14464 h 14189"/>
                <a:gd name="T28" fmla="+- 0 559 559"/>
                <a:gd name="T29" fmla="*/ T28 w 10222"/>
                <a:gd name="T30" fmla="+- 0 14748 559"/>
                <a:gd name="T31" fmla="*/ 14748 h 14189"/>
                <a:gd name="T32" fmla="+- 0 842 559"/>
                <a:gd name="T33" fmla="*/ T32 w 10222"/>
                <a:gd name="T34" fmla="+- 0 14748 559"/>
                <a:gd name="T35" fmla="*/ 14748 h 14189"/>
                <a:gd name="T36" fmla="+- 0 10497 559"/>
                <a:gd name="T37" fmla="*/ T36 w 10222"/>
                <a:gd name="T38" fmla="+- 0 14748 559"/>
                <a:gd name="T39" fmla="*/ 14748 h 14189"/>
                <a:gd name="T40" fmla="+- 0 10780 559"/>
                <a:gd name="T41" fmla="*/ T40 w 10222"/>
                <a:gd name="T42" fmla="+- 0 14748 559"/>
                <a:gd name="T43" fmla="*/ 14748 h 14189"/>
                <a:gd name="T44" fmla="+- 0 10780 559"/>
                <a:gd name="T45" fmla="*/ T44 w 10222"/>
                <a:gd name="T46" fmla="+- 0 14464 559"/>
                <a:gd name="T47" fmla="*/ 14464 h 141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0222" h="14189">
                  <a:moveTo>
                    <a:pt x="283" y="0"/>
                  </a:moveTo>
                  <a:lnTo>
                    <a:pt x="0" y="0"/>
                  </a:lnTo>
                  <a:lnTo>
                    <a:pt x="0" y="283"/>
                  </a:lnTo>
                  <a:moveTo>
                    <a:pt x="10221" y="283"/>
                  </a:moveTo>
                  <a:lnTo>
                    <a:pt x="10221" y="0"/>
                  </a:lnTo>
                  <a:lnTo>
                    <a:pt x="9938" y="0"/>
                  </a:lnTo>
                  <a:moveTo>
                    <a:pt x="0" y="13905"/>
                  </a:moveTo>
                  <a:lnTo>
                    <a:pt x="0" y="14189"/>
                  </a:lnTo>
                  <a:lnTo>
                    <a:pt x="283" y="14189"/>
                  </a:lnTo>
                  <a:moveTo>
                    <a:pt x="9938" y="14189"/>
                  </a:moveTo>
                  <a:lnTo>
                    <a:pt x="10221" y="14189"/>
                  </a:lnTo>
                  <a:lnTo>
                    <a:pt x="10221" y="13905"/>
                  </a:lnTo>
                </a:path>
              </a:pathLst>
            </a:custGeom>
            <a:noFill/>
            <a:ln w="1905">
              <a:solidFill>
                <a:srgbClr val="CED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6670" y="285150"/>
            <a:ext cx="7886700" cy="54786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de defensa contra inundaciones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Marcador de contenido 5"/>
          <p:cNvSpPr txBox="1">
            <a:spLocks/>
          </p:cNvSpPr>
          <p:nvPr/>
        </p:nvSpPr>
        <p:spPr>
          <a:xfrm>
            <a:off x="4667416" y="6560228"/>
            <a:ext cx="4325509" cy="29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/>
              <a:t>Fuente: Gobierno ciudad de Santa Fe (2009). </a:t>
            </a:r>
            <a:r>
              <a:rPr lang="es-ES" sz="1100" i="1" dirty="0" smtClean="0"/>
              <a:t>La ciudad y el río. Fascículo 5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92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" y="5406888"/>
            <a:ext cx="5152798" cy="1142544"/>
          </a:xfrm>
          <a:prstGeom prst="rect">
            <a:avLst/>
          </a:prstGeom>
        </p:spPr>
      </p:pic>
      <p:pic>
        <p:nvPicPr>
          <p:cNvPr id="19" name="Marcador de contenido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" y="948394"/>
            <a:ext cx="5954657" cy="4163914"/>
          </a:xfr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24" y="85973"/>
            <a:ext cx="4277802" cy="2406264"/>
          </a:xfrm>
          <a:prstGeom prst="rect">
            <a:avLst/>
          </a:prstGeom>
        </p:spPr>
      </p:pic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5431392" y="2608029"/>
            <a:ext cx="3458166" cy="3941404"/>
            <a:chOff x="557" y="557"/>
            <a:chExt cx="10225" cy="14192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651"/>
              <a:ext cx="10205" cy="14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558" y="558"/>
              <a:ext cx="10222" cy="14189"/>
            </a:xfrm>
            <a:custGeom>
              <a:avLst/>
              <a:gdLst>
                <a:gd name="T0" fmla="+- 0 842 559"/>
                <a:gd name="T1" fmla="*/ T0 w 10222"/>
                <a:gd name="T2" fmla="+- 0 559 559"/>
                <a:gd name="T3" fmla="*/ 559 h 14189"/>
                <a:gd name="T4" fmla="+- 0 559 559"/>
                <a:gd name="T5" fmla="*/ T4 w 10222"/>
                <a:gd name="T6" fmla="+- 0 559 559"/>
                <a:gd name="T7" fmla="*/ 559 h 14189"/>
                <a:gd name="T8" fmla="+- 0 559 559"/>
                <a:gd name="T9" fmla="*/ T8 w 10222"/>
                <a:gd name="T10" fmla="+- 0 842 559"/>
                <a:gd name="T11" fmla="*/ 842 h 14189"/>
                <a:gd name="T12" fmla="+- 0 10780 559"/>
                <a:gd name="T13" fmla="*/ T12 w 10222"/>
                <a:gd name="T14" fmla="+- 0 842 559"/>
                <a:gd name="T15" fmla="*/ 842 h 14189"/>
                <a:gd name="T16" fmla="+- 0 10780 559"/>
                <a:gd name="T17" fmla="*/ T16 w 10222"/>
                <a:gd name="T18" fmla="+- 0 559 559"/>
                <a:gd name="T19" fmla="*/ 559 h 14189"/>
                <a:gd name="T20" fmla="+- 0 10497 559"/>
                <a:gd name="T21" fmla="*/ T20 w 10222"/>
                <a:gd name="T22" fmla="+- 0 559 559"/>
                <a:gd name="T23" fmla="*/ 559 h 14189"/>
                <a:gd name="T24" fmla="+- 0 559 559"/>
                <a:gd name="T25" fmla="*/ T24 w 10222"/>
                <a:gd name="T26" fmla="+- 0 14464 559"/>
                <a:gd name="T27" fmla="*/ 14464 h 14189"/>
                <a:gd name="T28" fmla="+- 0 559 559"/>
                <a:gd name="T29" fmla="*/ T28 w 10222"/>
                <a:gd name="T30" fmla="+- 0 14748 559"/>
                <a:gd name="T31" fmla="*/ 14748 h 14189"/>
                <a:gd name="T32" fmla="+- 0 842 559"/>
                <a:gd name="T33" fmla="*/ T32 w 10222"/>
                <a:gd name="T34" fmla="+- 0 14748 559"/>
                <a:gd name="T35" fmla="*/ 14748 h 14189"/>
                <a:gd name="T36" fmla="+- 0 10497 559"/>
                <a:gd name="T37" fmla="*/ T36 w 10222"/>
                <a:gd name="T38" fmla="+- 0 14748 559"/>
                <a:gd name="T39" fmla="*/ 14748 h 14189"/>
                <a:gd name="T40" fmla="+- 0 10780 559"/>
                <a:gd name="T41" fmla="*/ T40 w 10222"/>
                <a:gd name="T42" fmla="+- 0 14748 559"/>
                <a:gd name="T43" fmla="*/ 14748 h 14189"/>
                <a:gd name="T44" fmla="+- 0 10780 559"/>
                <a:gd name="T45" fmla="*/ T44 w 10222"/>
                <a:gd name="T46" fmla="+- 0 14464 559"/>
                <a:gd name="T47" fmla="*/ 14464 h 141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0222" h="14189">
                  <a:moveTo>
                    <a:pt x="283" y="0"/>
                  </a:moveTo>
                  <a:lnTo>
                    <a:pt x="0" y="0"/>
                  </a:lnTo>
                  <a:lnTo>
                    <a:pt x="0" y="283"/>
                  </a:lnTo>
                  <a:moveTo>
                    <a:pt x="10221" y="283"/>
                  </a:moveTo>
                  <a:lnTo>
                    <a:pt x="10221" y="0"/>
                  </a:lnTo>
                  <a:lnTo>
                    <a:pt x="9938" y="0"/>
                  </a:lnTo>
                  <a:moveTo>
                    <a:pt x="0" y="13905"/>
                  </a:moveTo>
                  <a:lnTo>
                    <a:pt x="0" y="14189"/>
                  </a:lnTo>
                  <a:lnTo>
                    <a:pt x="283" y="14189"/>
                  </a:lnTo>
                  <a:moveTo>
                    <a:pt x="9938" y="14189"/>
                  </a:moveTo>
                  <a:lnTo>
                    <a:pt x="10221" y="14189"/>
                  </a:lnTo>
                  <a:lnTo>
                    <a:pt x="10221" y="13905"/>
                  </a:lnTo>
                </a:path>
              </a:pathLst>
            </a:custGeom>
            <a:noFill/>
            <a:ln w="1905">
              <a:solidFill>
                <a:srgbClr val="CED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13681"/>
            <a:ext cx="4572000" cy="54786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de defensa contra inundaciones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5"/>
          <p:cNvSpPr txBox="1">
            <a:spLocks/>
          </p:cNvSpPr>
          <p:nvPr/>
        </p:nvSpPr>
        <p:spPr>
          <a:xfrm>
            <a:off x="4667416" y="6560228"/>
            <a:ext cx="4325509" cy="29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/>
              <a:t>Fuente: Gobierno ciudad de Santa Fe (2009). </a:t>
            </a:r>
            <a:r>
              <a:rPr lang="es-ES" sz="1100" i="1" dirty="0" smtClean="0"/>
              <a:t>La ciudad y el río. Fascículo 5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5301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1830" cy="6858001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16670" y="285150"/>
            <a:ext cx="3551963" cy="54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las bajantes extraordinarias?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5"/>
          <p:cNvSpPr txBox="1">
            <a:spLocks/>
          </p:cNvSpPr>
          <p:nvPr/>
        </p:nvSpPr>
        <p:spPr>
          <a:xfrm>
            <a:off x="5868063" y="6560228"/>
            <a:ext cx="3124862" cy="29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>
                <a:solidFill>
                  <a:schemeClr val="bg1"/>
                </a:solidFill>
              </a:rPr>
              <a:t>Fuente: Agencia de noticias Tierras vivas, 2021</a:t>
            </a:r>
            <a:endParaRPr lang="en-US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6156" y="66923"/>
            <a:ext cx="2775006" cy="545327"/>
          </a:xfrm>
        </p:spPr>
        <p:txBody>
          <a:bodyPr>
            <a:normAutofit fontScale="90000"/>
          </a:bodyPr>
          <a:lstStyle/>
          <a:p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Bajantes extraordinarias 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n Santa Fe el río está a menos de medio metro del nivel c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" y="66923"/>
            <a:ext cx="4532989" cy="29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PITULO XIX – PUENTE COLGANTE » Para Conocer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" y="3077015"/>
            <a:ext cx="4532989" cy="38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611216" y="3156336"/>
            <a:ext cx="762001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1938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7746158" y="597077"/>
            <a:ext cx="645462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1972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530379" y="144117"/>
            <a:ext cx="1041621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2020/21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Edición impresa del 09/01/2009 | : : El Litoral - Noticias - Santa Fe -  Argentina - ellitor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72" y="3429000"/>
            <a:ext cx="1976849" cy="33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036839" y="3461526"/>
            <a:ext cx="762001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arcador de contenido 4"/>
          <p:cNvSpPr txBox="1">
            <a:spLocks/>
          </p:cNvSpPr>
          <p:nvPr/>
        </p:nvSpPr>
        <p:spPr>
          <a:xfrm>
            <a:off x="2498343" y="2758866"/>
            <a:ext cx="2064072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>
                <a:solidFill>
                  <a:schemeClr val="bg1"/>
                </a:solidFill>
              </a:rPr>
              <a:t>Fuente: Diario El Litoral, 23-08-2020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763534" y="3835317"/>
            <a:ext cx="2217302" cy="2700577"/>
            <a:chOff x="6763534" y="3477265"/>
            <a:chExt cx="2217302" cy="2700577"/>
          </a:xfrm>
        </p:grpSpPr>
        <p:pic>
          <p:nvPicPr>
            <p:cNvPr id="5132" name="Picture 12" descr="LT9 - La web de La Líd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534" y="3477265"/>
              <a:ext cx="2217302" cy="258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Marcador de contenido 4"/>
            <p:cNvSpPr txBox="1">
              <a:spLocks/>
            </p:cNvSpPr>
            <p:nvPr/>
          </p:nvSpPr>
          <p:spPr>
            <a:xfrm>
              <a:off x="6812058" y="5820033"/>
              <a:ext cx="2168778" cy="357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s-ES" sz="1100" b="1" dirty="0" smtClean="0">
                  <a:solidFill>
                    <a:schemeClr val="bg1"/>
                  </a:solidFill>
                </a:rPr>
                <a:t>Fuente: LT9, radio Gral. López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314322" y="6535894"/>
            <a:ext cx="2248093" cy="3578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Diario El Litoral, 09-01-2009</a:t>
            </a:r>
            <a:endParaRPr lang="en-US" sz="11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707172" y="565183"/>
            <a:ext cx="4454580" cy="2989607"/>
            <a:chOff x="4707172" y="565183"/>
            <a:chExt cx="4454580" cy="2989607"/>
          </a:xfrm>
        </p:grpSpPr>
        <p:pic>
          <p:nvPicPr>
            <p:cNvPr id="5126" name="Picture 6" descr="Galería de imágenes - En los '70 se podía jugar al fútbol debajo del Puente  Colgante - ElLitoral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172" y="565183"/>
              <a:ext cx="4273664" cy="2837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arcador de contenido 4"/>
            <p:cNvSpPr txBox="1">
              <a:spLocks/>
            </p:cNvSpPr>
            <p:nvPr/>
          </p:nvSpPr>
          <p:spPr>
            <a:xfrm>
              <a:off x="6913659" y="3196981"/>
              <a:ext cx="2248093" cy="357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s-ES" sz="1100" b="1" dirty="0" smtClean="0"/>
                <a:t>Fuente: Diario El Litoral, 09-01-2009</a:t>
              </a:r>
              <a:endParaRPr lang="en-US" sz="1100" b="1" dirty="0"/>
            </a:p>
          </p:txBody>
        </p:sp>
      </p:grpSp>
      <p:sp>
        <p:nvSpPr>
          <p:cNvPr id="23" name="Título 1"/>
          <p:cNvSpPr txBox="1">
            <a:spLocks/>
          </p:cNvSpPr>
          <p:nvPr/>
        </p:nvSpPr>
        <p:spPr>
          <a:xfrm>
            <a:off x="8298348" y="3901065"/>
            <a:ext cx="762001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contenido 4"/>
          <p:cNvSpPr txBox="1">
            <a:spLocks/>
          </p:cNvSpPr>
          <p:nvPr/>
        </p:nvSpPr>
        <p:spPr>
          <a:xfrm>
            <a:off x="4665566" y="6591812"/>
            <a:ext cx="2248093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/>
              <a:t>Fuente: Diario El Litoral, 09-01-2009</a:t>
            </a:r>
            <a:endParaRPr lang="en-US" sz="1100" b="1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8010619" y="645574"/>
            <a:ext cx="762001" cy="27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1969/70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665" y="141720"/>
            <a:ext cx="3363848" cy="462580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en la toma de agua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4" y="4834393"/>
            <a:ext cx="3363848" cy="189216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3" y="3526676"/>
            <a:ext cx="5513860" cy="31998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141719"/>
            <a:ext cx="5518205" cy="3097940"/>
          </a:xfrm>
          <a:prstGeom prst="rect">
            <a:avLst/>
          </a:prstGeom>
        </p:spPr>
      </p:pic>
      <p:pic>
        <p:nvPicPr>
          <p:cNvPr id="7170" name="Picture 2" descr="ELLITORAL_337089 |  Gentileza AV Perforaciones. Agua. Algo tan necesario para la subsistencia, que hay disponible bajo tierra en el territorio santafesino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22" y="566659"/>
            <a:ext cx="3372090" cy="22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ellitoral.com/images/2022/03/10/y7MMFTmuG_1300x655_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22" y="2907952"/>
            <a:ext cx="3372090" cy="18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4"/>
          <p:cNvSpPr txBox="1">
            <a:spLocks/>
          </p:cNvSpPr>
          <p:nvPr/>
        </p:nvSpPr>
        <p:spPr>
          <a:xfrm>
            <a:off x="6975334" y="2581738"/>
            <a:ext cx="2248093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Diario El Litoral, 12-11-2020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" name="Marcador de contenido 4"/>
          <p:cNvSpPr txBox="1">
            <a:spLocks/>
          </p:cNvSpPr>
          <p:nvPr/>
        </p:nvSpPr>
        <p:spPr>
          <a:xfrm>
            <a:off x="6895907" y="4471989"/>
            <a:ext cx="2248093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Diario El Litoral, 12-11-2020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404745" y="2881850"/>
            <a:ext cx="2573124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Diario Uno de Santa Fe, 19-06-2021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1" name="Marcador de contenido 4"/>
          <p:cNvSpPr txBox="1">
            <a:spLocks/>
          </p:cNvSpPr>
          <p:nvPr/>
        </p:nvSpPr>
        <p:spPr>
          <a:xfrm>
            <a:off x="3095349" y="6368749"/>
            <a:ext cx="2573124" cy="3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Diario Uno de Santa Fe, 19-06-2021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1785936" y="918589"/>
            <a:ext cx="5572125" cy="3648075"/>
            <a:chOff x="1665" y="7295"/>
            <a:chExt cx="8083" cy="5214"/>
          </a:xfrm>
        </p:grpSpPr>
        <p:pic>
          <p:nvPicPr>
            <p:cNvPr id="5" name="Imagen 4" descr="SF_Imag-P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7296"/>
              <a:ext cx="8083" cy="5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AutoShape 33"/>
            <p:cNvCxnSpPr>
              <a:cxnSpLocks noChangeShapeType="1"/>
            </p:cNvCxnSpPr>
            <p:nvPr/>
          </p:nvCxnSpPr>
          <p:spPr bwMode="auto">
            <a:xfrm>
              <a:off x="9133" y="7310"/>
              <a:ext cx="0" cy="1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5"/>
            <p:cNvCxnSpPr>
              <a:cxnSpLocks noChangeShapeType="1"/>
            </p:cNvCxnSpPr>
            <p:nvPr/>
          </p:nvCxnSpPr>
          <p:spPr bwMode="auto">
            <a:xfrm>
              <a:off x="5773" y="7305"/>
              <a:ext cx="0" cy="1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37"/>
            <p:cNvCxnSpPr>
              <a:cxnSpLocks noChangeShapeType="1"/>
            </p:cNvCxnSpPr>
            <p:nvPr/>
          </p:nvCxnSpPr>
          <p:spPr bwMode="auto">
            <a:xfrm>
              <a:off x="1963" y="7295"/>
              <a:ext cx="0" cy="1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39"/>
            <p:cNvCxnSpPr>
              <a:cxnSpLocks noChangeShapeType="1"/>
            </p:cNvCxnSpPr>
            <p:nvPr/>
          </p:nvCxnSpPr>
          <p:spPr bwMode="auto">
            <a:xfrm>
              <a:off x="9594" y="8164"/>
              <a:ext cx="146" cy="1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1"/>
            <p:cNvCxnSpPr>
              <a:cxnSpLocks noChangeShapeType="1"/>
            </p:cNvCxnSpPr>
            <p:nvPr/>
          </p:nvCxnSpPr>
          <p:spPr bwMode="auto">
            <a:xfrm>
              <a:off x="9598" y="10015"/>
              <a:ext cx="146" cy="1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43"/>
            <p:cNvCxnSpPr>
              <a:cxnSpLocks noChangeShapeType="1"/>
            </p:cNvCxnSpPr>
            <p:nvPr/>
          </p:nvCxnSpPr>
          <p:spPr bwMode="auto">
            <a:xfrm>
              <a:off x="9588" y="12010"/>
              <a:ext cx="146" cy="1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3049" y="1018615"/>
            <a:ext cx="637442" cy="246818"/>
          </a:xfrm>
        </p:spPr>
        <p:txBody>
          <a:bodyPr>
            <a:norm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</a:rPr>
              <a:t>60° 57´W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18" name="Imagen 17" descr="Fig 1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51" y="4566664"/>
            <a:ext cx="1298232" cy="1879484"/>
          </a:xfrm>
          <a:prstGeom prst="rect">
            <a:avLst/>
          </a:prstGeom>
          <a:noFill/>
        </p:spPr>
      </p:pic>
      <p:pic>
        <p:nvPicPr>
          <p:cNvPr id="19" name="Imagen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23" y="4605734"/>
            <a:ext cx="2425231" cy="2074068"/>
          </a:xfrm>
          <a:prstGeom prst="rect">
            <a:avLst/>
          </a:prstGeom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6692825" y="1038150"/>
            <a:ext cx="637442" cy="24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</a:rPr>
              <a:t>60° 45´W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682333" y="1414676"/>
            <a:ext cx="637442" cy="24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</a:rPr>
              <a:t>31° 33S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741707" y="1018615"/>
            <a:ext cx="637442" cy="24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</a:rPr>
              <a:t>60° 69´W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6679986" y="2699528"/>
            <a:ext cx="637442" cy="24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</a:rPr>
              <a:t>31° 60S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6670604" y="4103960"/>
            <a:ext cx="637442" cy="24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</a:rPr>
              <a:t>31° 67´S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2806929" y="427981"/>
            <a:ext cx="3530138" cy="294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ciudad de Santa Fe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85894" y="365127"/>
            <a:ext cx="4201141" cy="735518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Incendios en el valle del río Paraná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 escasos metros de una estación de servicio y de la cañería troncal de gas natural volvió a tomar fuego en la zona pegado el riacho Santa F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" y="118719"/>
            <a:ext cx="4712897" cy="31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escasos metros de una estación de servicio y de la cañería troncal de gas natural volvió a tomar fuego en la zona pegado el riacho Santa F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" y="3383956"/>
            <a:ext cx="4725004" cy="31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cendios: en Santa Fe, el humo provocó problemas en las rutas en medio de  las vacaciones de invierno | Página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2" y="1319212"/>
            <a:ext cx="4195187" cy="27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l cielo de la ciudad de Santa Fe está rodeado por un manto de humo oscuro  - El Lito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2" y="4281802"/>
            <a:ext cx="4195187" cy="21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5"/>
          <p:cNvSpPr txBox="1">
            <a:spLocks/>
          </p:cNvSpPr>
          <p:nvPr/>
        </p:nvSpPr>
        <p:spPr>
          <a:xfrm>
            <a:off x="6226184" y="6395531"/>
            <a:ext cx="1922496" cy="29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dirty="0" smtClean="0"/>
              <a:t>Fuente: Diario El Litoral, 2022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7185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286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1.-  Gestión integral de los RESIDUOS SÓLIDOS URBANOS</a:t>
            </a:r>
          </a:p>
        </p:txBody>
      </p:sp>
      <p:pic>
        <p:nvPicPr>
          <p:cNvPr id="46084" name="Picture 2" descr="La ciudad de Santa Fe usarÃ¡ un relleno sanitario para generar electricidad  | RosarioPlu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00188"/>
            <a:ext cx="78232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9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>
          <a:xfrm>
            <a:off x="142875" y="274638"/>
            <a:ext cx="3929063" cy="868362"/>
          </a:xfrm>
        </p:spPr>
        <p:txBody>
          <a:bodyPr/>
          <a:lstStyle/>
          <a:p>
            <a:r>
              <a:rPr lang="es-ES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tratamiento de residuos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7108" name="Picture 2" descr="Periodismo Audiovisual 2017: FINAL - RELLENO SANITARIO SANTA 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85875"/>
            <a:ext cx="378618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GestiÃ³n de residuos industriales â Alternativa EcolÃ³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500438"/>
            <a:ext cx="4810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http://rafaela-sustentable.com.ar/files/multimedias/47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00063"/>
            <a:ext cx="4725987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8131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48132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2.-  Expansión de los servicios al ritmo del crecimiento de la población</a:t>
            </a:r>
          </a:p>
        </p:txBody>
      </p:sp>
      <p:pic>
        <p:nvPicPr>
          <p:cNvPr id="48133" name="Picture 2" descr="Fig. NÂ° 4-Ãndice de cobertura de Hogares con gas de red a escala de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52563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Ponen en marcha plan de expansiÃ³n de la red cloacal - CIFRAS ON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428750"/>
            <a:ext cx="397986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3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49156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3.-  Sistema de transporte urbano de pasajeros </a:t>
            </a:r>
          </a:p>
        </p:txBody>
      </p:sp>
      <p:pic>
        <p:nvPicPr>
          <p:cNvPr id="49157" name="Picture 2" descr="Plan de Desarrollo Santa Fe Ciudad - ppt descar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177925"/>
            <a:ext cx="7572375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2 Marcador de contenido"/>
          <p:cNvSpPr>
            <a:spLocks noGrp="1"/>
          </p:cNvSpPr>
          <p:nvPr>
            <p:ph idx="1"/>
          </p:nvPr>
        </p:nvSpPr>
        <p:spPr>
          <a:xfrm>
            <a:off x="4786313" y="6215063"/>
            <a:ext cx="3186112" cy="3397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s-ES" altLang="en-US" sz="1100" smtClean="0"/>
              <a:t>Fuente: Gómez, N.; VELÁZQUEZ, G. (2014)</a:t>
            </a:r>
          </a:p>
        </p:txBody>
      </p:sp>
      <p:sp>
        <p:nvSpPr>
          <p:cNvPr id="5017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50180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4.- Sistema de arbolado público lineal (en veredas) y </a:t>
            </a:r>
            <a:r>
              <a:rPr lang="es-ES" altLang="en-US" sz="1400" dirty="0" err="1">
                <a:latin typeface="Arial" panose="020B0604020202020204" pitchFamily="34" charset="0"/>
              </a:rPr>
              <a:t>areal</a:t>
            </a:r>
            <a:r>
              <a:rPr lang="es-ES" altLang="en-US" sz="1400" dirty="0">
                <a:latin typeface="Arial" panose="020B0604020202020204" pitchFamily="34" charset="0"/>
              </a:rPr>
              <a:t> (plazas y parques)</a:t>
            </a:r>
          </a:p>
        </p:txBody>
      </p:sp>
      <p:pic>
        <p:nvPicPr>
          <p:cNvPr id="50181" name="Picture 2" descr="https://revistas.unal.edu.co/index.php/rcg/article/viewFile/58740/html/3729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357313"/>
            <a:ext cx="7072312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5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03" name="Picture 2" descr="C:\Users\user\Desktop\ARCHIVOS VARIOS\TESIS 2018\fotos jardían Mayoraz\20180921_103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30845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686 Imagen" descr="RE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1143000"/>
            <a:ext cx="4316412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76 Imagen" descr="20180823_154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4097338"/>
            <a:ext cx="15017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n 97" descr="Resultado de imagen de arbolado de barranquitas sur  santa 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595813"/>
            <a:ext cx="3286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51208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4.- Sistema de arbolado público lineal (en veredas) y </a:t>
            </a:r>
            <a:r>
              <a:rPr lang="es-ES" altLang="en-US" sz="1400" dirty="0" err="1">
                <a:latin typeface="Arial" panose="020B0604020202020204" pitchFamily="34" charset="0"/>
              </a:rPr>
              <a:t>areal</a:t>
            </a:r>
            <a:r>
              <a:rPr lang="es-ES" altLang="en-US" sz="1400" dirty="0">
                <a:latin typeface="Arial" panose="020B0604020202020204" pitchFamily="34" charset="0"/>
              </a:rPr>
              <a:t> (plazas y parques)</a:t>
            </a:r>
          </a:p>
        </p:txBody>
      </p:sp>
    </p:spTree>
    <p:extLst>
      <p:ext uri="{BB962C8B-B14F-4D97-AF65-F5344CB8AC3E}">
        <p14:creationId xmlns:p14="http://schemas.microsoft.com/office/powerpoint/2010/main" val="311329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63 Imagen" descr="20190326_104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7313"/>
            <a:ext cx="266382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71 Imagen" descr="20190328_093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285875"/>
            <a:ext cx="298926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FF0000"/>
                </a:solidFill>
                <a:ea typeface="+mj-ea"/>
              </a:rPr>
              <a:t>Problemas a tener en cuenta en los aglomerados urbanos</a:t>
            </a:r>
          </a:p>
        </p:txBody>
      </p:sp>
      <p:sp>
        <p:nvSpPr>
          <p:cNvPr id="52231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4.- Sistema de arbolado público lineal (en veredas) y </a:t>
            </a:r>
            <a:r>
              <a:rPr lang="es-ES" altLang="en-US" sz="1400" dirty="0" err="1">
                <a:latin typeface="Arial" panose="020B0604020202020204" pitchFamily="34" charset="0"/>
              </a:rPr>
              <a:t>areal</a:t>
            </a:r>
            <a:r>
              <a:rPr lang="es-ES" altLang="en-US" sz="1400" dirty="0">
                <a:latin typeface="Arial" panose="020B0604020202020204" pitchFamily="34" charset="0"/>
              </a:rPr>
              <a:t> (plazas y parques)</a:t>
            </a:r>
          </a:p>
        </p:txBody>
      </p:sp>
      <p:pic>
        <p:nvPicPr>
          <p:cNvPr id="52232" name="Picture 9" descr="Arbolado urbano: Â¿quÃ© Ã¡rboles conviene plantar en la vereda? | VÃ­a Sal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357313"/>
            <a:ext cx="310673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30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4857750" y="142875"/>
            <a:ext cx="4071938" cy="642938"/>
          </a:xfrm>
        </p:spPr>
        <p:txBody>
          <a:bodyPr/>
          <a:lstStyle/>
          <a:p>
            <a:r>
              <a:rPr lang="es-ES" altLang="en-US" sz="1800" b="1" dirty="0" smtClean="0">
                <a:solidFill>
                  <a:srgbClr val="FF0000"/>
                </a:solidFill>
              </a:rPr>
              <a:t>Cortinas vegetales: la nueva tendencia</a:t>
            </a:r>
          </a:p>
        </p:txBody>
      </p:sp>
      <p:pic>
        <p:nvPicPr>
          <p:cNvPr id="53251" name="Picture 2" descr="El MURO CORTINA VEGETAL â La envolvente arquitectÃ³nica mÃ¡s avanzada |  EnvOlventes ArquitectÃn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2875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Edificio Tour VÃ©gÃ©tale en Nantes, Francia, serÃ¡ un oasis verde en medio de  la ciudad Â» Vida Mas 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357563"/>
            <a:ext cx="46005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REBUILD on Twitter: &quot;Hoy es el #DiaMundialDelMedioAmbiente y queremos  destacar la importancia de la arquitectura sostenible, como el edificio  Vertical Forest del arquitecto @StefanoBoeri: un proyecto de reforestaciÃ³n  metropolitana que contribuye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143000"/>
            <a:ext cx="42275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5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/>
          </p:nvPr>
        </p:nvSpPr>
        <p:spPr>
          <a:xfrm>
            <a:off x="5429250" y="274638"/>
            <a:ext cx="3257550" cy="1143000"/>
          </a:xfrm>
        </p:spPr>
        <p:txBody>
          <a:bodyPr/>
          <a:lstStyle/>
          <a:p>
            <a:r>
              <a:rPr lang="es-ES" altLang="en-US" sz="1600" b="1" dirty="0" smtClean="0">
                <a:solidFill>
                  <a:srgbClr val="FF0000"/>
                </a:solidFill>
              </a:rPr>
              <a:t>Cortinas vegetales en la UCSF</a:t>
            </a:r>
          </a:p>
        </p:txBody>
      </p:sp>
      <p:sp>
        <p:nvSpPr>
          <p:cNvPr id="542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276" name="Picture 2" descr="Universidad CatÃ³lica de Santa Fe, por Mendiondo-GÃ³mez - ClarÃ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52863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 descr="AMPLIACIÃN UNIVERSIDAD CATÃLICA DE SANTA FE | Archivo B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643063"/>
            <a:ext cx="34480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AmpliaciÃ³n Universidad CatÃ³lica de Santa Fe / Javier Mendiondo + Lucila  GÃ³mez | Plataforma Arquitec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857500"/>
            <a:ext cx="5286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96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06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5273" y="118636"/>
            <a:ext cx="5581816" cy="54132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Fe como ciudad inter fluvial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1889083" y="2201014"/>
            <a:ext cx="5861489" cy="4370587"/>
            <a:chOff x="1889083" y="2201014"/>
            <a:chExt cx="5861489" cy="4370587"/>
          </a:xfrm>
        </p:grpSpPr>
        <p:grpSp>
          <p:nvGrpSpPr>
            <p:cNvPr id="19" name="Grupo 18"/>
            <p:cNvGrpSpPr/>
            <p:nvPr/>
          </p:nvGrpSpPr>
          <p:grpSpPr>
            <a:xfrm>
              <a:off x="1889083" y="2201014"/>
              <a:ext cx="4138006" cy="3441231"/>
              <a:chOff x="1889083" y="2201014"/>
              <a:chExt cx="4138006" cy="3441231"/>
            </a:xfrm>
          </p:grpSpPr>
          <p:sp>
            <p:nvSpPr>
              <p:cNvPr id="16" name="Rectángulo 15"/>
              <p:cNvSpPr/>
              <p:nvPr/>
            </p:nvSpPr>
            <p:spPr>
              <a:xfrm rot="3773873">
                <a:off x="1567361" y="2522736"/>
                <a:ext cx="92044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cap="none" spc="50" dirty="0" smtClean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rPr>
                  <a:t>Río Salado</a:t>
                </a:r>
                <a:endParaRPr lang="es-ES" sz="12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4779054" y="2738745"/>
                <a:ext cx="1248035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cap="none" spc="50" dirty="0" smtClean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rPr>
                  <a:t>Laguna Setúbal</a:t>
                </a:r>
                <a:endParaRPr lang="es-ES" sz="12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" name="Rectángulo 17"/>
              <p:cNvSpPr/>
              <p:nvPr/>
            </p:nvSpPr>
            <p:spPr>
              <a:xfrm rot="18813582">
                <a:off x="2922229" y="4950742"/>
                <a:ext cx="113678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000" b="1" cap="none" spc="50" dirty="0" smtClean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rPr>
                  <a:t>Riacho Santa Fe</a:t>
                </a:r>
                <a:endParaRPr lang="es-ES" sz="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p:grpSp>
        <p:sp>
          <p:nvSpPr>
            <p:cNvPr id="20" name="Rectángulo 19"/>
            <p:cNvSpPr/>
            <p:nvPr/>
          </p:nvSpPr>
          <p:spPr>
            <a:xfrm rot="20094466">
              <a:off x="6221297" y="3940718"/>
              <a:ext cx="110145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b="1" cap="none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Río </a:t>
              </a:r>
              <a:r>
                <a:rPr lang="es-ES" sz="1200" b="1" cap="none" spc="50" dirty="0" err="1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Colastiné</a:t>
              </a:r>
              <a:endParaRPr lang="es-ES" sz="1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 rot="910244">
              <a:off x="6591793" y="6233047"/>
              <a:ext cx="1158779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cap="none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Río Paraná</a:t>
              </a:r>
              <a:endParaRPr lang="es-ES" sz="1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226767" y="6273282"/>
            <a:ext cx="2782956" cy="444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 Google </a:t>
            </a:r>
            <a:r>
              <a:rPr lang="es-ES" sz="11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es-E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Diciembre de 2015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5299" name="Picture 2" descr="Noticias del Gobierno de Santa 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8786813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 tener en cuenta en los aglomerados urbanos</a:t>
            </a:r>
          </a:p>
        </p:txBody>
      </p:sp>
      <p:sp>
        <p:nvSpPr>
          <p:cNvPr id="55301" name="2 Marcador de contenido"/>
          <p:cNvSpPr txBox="1">
            <a:spLocks/>
          </p:cNvSpPr>
          <p:nvPr/>
        </p:nvSpPr>
        <p:spPr bwMode="auto">
          <a:xfrm>
            <a:off x="428625" y="857250"/>
            <a:ext cx="822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5.- Construcción y mantención de desagües pluviales</a:t>
            </a:r>
          </a:p>
        </p:txBody>
      </p:sp>
    </p:spTree>
    <p:extLst>
      <p:ext uri="{BB962C8B-B14F-4D97-AF65-F5344CB8AC3E}">
        <p14:creationId xmlns:p14="http://schemas.microsoft.com/office/powerpoint/2010/main" val="7986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9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87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" y="1285299"/>
            <a:ext cx="9094500" cy="5589328"/>
          </a:xfrm>
        </p:spPr>
      </p:pic>
    </p:spTree>
    <p:extLst>
      <p:ext uri="{BB962C8B-B14F-4D97-AF65-F5344CB8AC3E}">
        <p14:creationId xmlns:p14="http://schemas.microsoft.com/office/powerpoint/2010/main" val="30744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9" y="92453"/>
            <a:ext cx="4193832" cy="28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9" y="3232004"/>
            <a:ext cx="4193832" cy="31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glesia Nuestra Senora del Rosario y Convento de Santo Domingo (Santa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84380"/>
            <a:ext cx="3943351" cy="3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TAURANTE-YO-SOY_ANDI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7546"/>
            <a:ext cx="3943351" cy="28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La Casa de los Aldao será recuperada y puesta en va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6" y="314137"/>
            <a:ext cx="4894407" cy="27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ATEDRAL METROPOLITANA - SANTA FE Mediados S. XVIII Calle Gral. López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6" y="3202177"/>
            <a:ext cx="4956753" cy="34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a casa del Brigadier López: detalles que rodean el inmueble que nunc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3" y="3387435"/>
            <a:ext cx="3835069" cy="29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istorias de Santa Fe - El Cabildo Perdida Historica - Region Litora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3" y="314137"/>
            <a:ext cx="3835069" cy="288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433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8257821">
            <a:off x="3847721" y="3042010"/>
            <a:ext cx="1249379" cy="386990"/>
          </a:xfrm>
        </p:spPr>
        <p:txBody>
          <a:bodyPr>
            <a:norm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es-ES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</a:t>
            </a:r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Brown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 rot="18257821">
            <a:off x="3221524" y="3339266"/>
            <a:ext cx="1249379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Gral. Paz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 rot="17616370">
            <a:off x="2759127" y="2885080"/>
            <a:ext cx="1249379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A. del Valle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rot="17164641">
            <a:off x="2332208" y="2376198"/>
            <a:ext cx="1454343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Facundo  </a:t>
            </a:r>
            <a:r>
              <a:rPr lang="es-ES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Zuviría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 rot="16482363">
            <a:off x="1774609" y="3502564"/>
            <a:ext cx="1454343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López y Planes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 rot="15471213">
            <a:off x="1357138" y="2148278"/>
            <a:ext cx="1454343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Blas </a:t>
            </a:r>
            <a:r>
              <a:rPr lang="es-ES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Parera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17708855">
            <a:off x="3465075" y="4072068"/>
            <a:ext cx="1249379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7 Jefes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 rot="16200000">
            <a:off x="1507356" y="3534980"/>
            <a:ext cx="1454343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J. D. Perón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 rot="16482363">
            <a:off x="1855492" y="2118276"/>
            <a:ext cx="1454343" cy="38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Peñaloza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5059318" y="252247"/>
            <a:ext cx="4452548" cy="541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Avenidas-ejes de crecimiento </a:t>
            </a:r>
          </a:p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ciudad de Santa Fe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262"/>
            <a:ext cx="4384001" cy="281676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8448" y="3373231"/>
            <a:ext cx="1439731" cy="725797"/>
          </a:xfrm>
        </p:spPr>
        <p:txBody>
          <a:bodyPr>
            <a:norm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7 Jefes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027"/>
            <a:ext cx="4369686" cy="275371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369985" y="6437304"/>
            <a:ext cx="2228194" cy="415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Aristóbulo del Valle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02" y="1280227"/>
            <a:ext cx="4759998" cy="2818801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542449" y="3515121"/>
            <a:ext cx="1439731" cy="725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Blas </a:t>
            </a:r>
            <a:r>
              <a:rPr lang="es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Parera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86" y="4088517"/>
            <a:ext cx="4774314" cy="2764221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7542448" y="6437304"/>
            <a:ext cx="1759109" cy="415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López y Planes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304295" y="181546"/>
            <a:ext cx="4452548" cy="541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avenidas del norte de Santa Fe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8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9" y="0"/>
            <a:ext cx="9158161" cy="6857999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62890" y="94781"/>
            <a:ext cx="3816129" cy="5406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chemeClr val="bg1"/>
                </a:solidFill>
              </a:rPr>
              <a:t>Imagen Satelital SPOT Mayo 2003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7"/>
          <p:cNvSpPr txBox="1">
            <a:spLocks/>
          </p:cNvSpPr>
          <p:nvPr/>
        </p:nvSpPr>
        <p:spPr>
          <a:xfrm>
            <a:off x="7303521" y="6393541"/>
            <a:ext cx="1379233" cy="30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100" b="1" dirty="0" smtClean="0">
                <a:solidFill>
                  <a:schemeClr val="bg1"/>
                </a:solidFill>
              </a:rPr>
              <a:t>Fuente: INA, 2003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600</Words>
  <Application>Microsoft Office PowerPoint</Application>
  <PresentationFormat>Presentación en pantalla (4:3)</PresentationFormat>
  <Paragraphs>103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Arial MT</vt:lpstr>
      <vt:lpstr>Calibri</vt:lpstr>
      <vt:lpstr>Calibri Light</vt:lpstr>
      <vt:lpstr>Edwardian Script ITC</vt:lpstr>
      <vt:lpstr>Times New Roman</vt:lpstr>
      <vt:lpstr>Tema de Office</vt:lpstr>
      <vt:lpstr>Ejército Argentino               Liceo Militar “General Belgrano” Área Académica – Primer año “A”    Asignatura: Geografía I</vt:lpstr>
      <vt:lpstr>60° 57´W</vt:lpstr>
      <vt:lpstr>Santa Fe como ciudad inter fluvial</vt:lpstr>
      <vt:lpstr>Presentación de PowerPoint</vt:lpstr>
      <vt:lpstr>Presentación de PowerPoint</vt:lpstr>
      <vt:lpstr>Presentación de PowerPoint</vt:lpstr>
      <vt:lpstr>Av. Alte. Brown</vt:lpstr>
      <vt:lpstr>Av. 7 Jefes</vt:lpstr>
      <vt:lpstr>Presentación de PowerPoint</vt:lpstr>
      <vt:lpstr>Imágenes Inundación río Salado 2003</vt:lpstr>
      <vt:lpstr>Creciente del río Paraná año 1998</vt:lpstr>
      <vt:lpstr>Presentación de PowerPoint</vt:lpstr>
      <vt:lpstr>Inundación 2015 – Santa Fe</vt:lpstr>
      <vt:lpstr>Vulnerabilidad territorial y  socio-ambiental</vt:lpstr>
      <vt:lpstr>Obras de defensa contra inundaciones</vt:lpstr>
      <vt:lpstr>Obras de defensa contra inundaciones</vt:lpstr>
      <vt:lpstr>Presentación de PowerPoint</vt:lpstr>
      <vt:lpstr>Bajantes extraordinarias </vt:lpstr>
      <vt:lpstr>Dificultades en la toma de agua</vt:lpstr>
      <vt:lpstr>Incendios en el valle del río Paraná</vt:lpstr>
      <vt:lpstr>Problemas a tener en cuenta en los aglomerados urbanos</vt:lpstr>
      <vt:lpstr>Planta de tratamiento de residuos</vt:lpstr>
      <vt:lpstr>Problemas a tener en cuenta en los aglomerados urbanos</vt:lpstr>
      <vt:lpstr>Problemas a tener en cuenta en los aglomerados urbanos</vt:lpstr>
      <vt:lpstr>Problemas a tener en cuenta en los aglomerados urbanos</vt:lpstr>
      <vt:lpstr>Problemas a tener en cuenta en los aglomerados urbanos</vt:lpstr>
      <vt:lpstr>Presentación de PowerPoint</vt:lpstr>
      <vt:lpstr>Cortinas vegetales: la nueva tendencia</vt:lpstr>
      <vt:lpstr>Cortinas vegetales en la UCSF</vt:lpstr>
      <vt:lpstr>Problemas a tener en cuenta en los aglomerados urbanos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Ejército Argentino               Liceo Militar “General Belgrano” Área Académica – Primer año “A”    Asignatura: Geografía I</dc:title>
  <dc:creator>I-MAG</dc:creator>
  <cp:lastModifiedBy>I-MAG</cp:lastModifiedBy>
  <cp:revision>13</cp:revision>
  <dcterms:created xsi:type="dcterms:W3CDTF">2025-09-27T21:15:03Z</dcterms:created>
  <dcterms:modified xsi:type="dcterms:W3CDTF">2025-09-28T16:35:31Z</dcterms:modified>
</cp:coreProperties>
</file>